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7" r:id="rId2"/>
    <p:sldId id="298" r:id="rId3"/>
    <p:sldId id="335" r:id="rId4"/>
    <p:sldId id="337" r:id="rId5"/>
    <p:sldId id="338" r:id="rId6"/>
    <p:sldId id="363" r:id="rId7"/>
    <p:sldId id="347" r:id="rId8"/>
    <p:sldId id="325" r:id="rId9"/>
    <p:sldId id="324" r:id="rId10"/>
    <p:sldId id="326" r:id="rId11"/>
    <p:sldId id="349" r:id="rId12"/>
    <p:sldId id="364" r:id="rId13"/>
    <p:sldId id="361" r:id="rId14"/>
    <p:sldId id="343" r:id="rId15"/>
    <p:sldId id="336" r:id="rId16"/>
    <p:sldId id="352" r:id="rId17"/>
    <p:sldId id="353" r:id="rId18"/>
    <p:sldId id="339" r:id="rId19"/>
    <p:sldId id="340" r:id="rId20"/>
    <p:sldId id="341" r:id="rId21"/>
    <p:sldId id="355" r:id="rId22"/>
    <p:sldId id="362" r:id="rId23"/>
    <p:sldId id="331" r:id="rId24"/>
    <p:sldId id="344" r:id="rId25"/>
    <p:sldId id="345" r:id="rId26"/>
    <p:sldId id="358" r:id="rId27"/>
    <p:sldId id="360" r:id="rId28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138189"/>
    <a:srgbClr val="14444F"/>
    <a:srgbClr val="009999"/>
    <a:srgbClr val="429AA1"/>
    <a:srgbClr val="1616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47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2165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tashova\AppData\Local\Temp\MicrosoftEdgeDownloads\c17b59d0-00d0-433c-9864-3fc18df8cc5c\&#1060;3_&#1057;&#1090;&#1072;&#1090;&#1080;&#1089;&#1090;&#1080;&#1082;&#1072;%20&#1087;&#1086;%20&#1086;&#1090;&#1084;&#1077;&#1090;&#1082;&#1072;&#1084;%20(2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tashova\AppData\Local\Temp\MicrosoftEdgeDownloads\477374ce-d297-46dc-a6a8-9451aad5acbd\&#1060;9_&#1057;&#1088;&#1072;&#1074;&#1085;&#1077;&#1085;&#1080;&#1077;%20&#1086;&#1090;&#1084;&#1077;&#1090;&#1086;&#1082;%20&#1089;%20&#1086;&#1090;&#1084;&#1077;&#1090;&#1082;&#1072;&#1084;&#1080;%20&#1087;&#1086;%20&#1078;&#1091;&#1088;&#1085;&#1072;&#1083;&#1091;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tashova\AppData\Local\Temp\MicrosoftEdgeDownloads\fffea9e3-485b-4a65-9b0e-f79bb11a020d\&#1060;3_&#1057;&#1090;&#1072;&#1090;&#1080;&#1089;&#1090;&#1080;&#1082;&#1072;%20&#1087;&#1086;%20&#1086;&#1090;&#1084;&#1077;&#1090;&#1082;&#1072;&#1084;%20(2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tashova\AppData\Local\Temp\MicrosoftEdgeDownloads\9a2c61c2-7d51-4501-851d-fb58bbdc513f\&#1060;3_&#1057;&#1090;&#1072;&#1090;&#1080;&#1089;&#1090;&#1080;&#1082;&#1072;%20&#1087;&#1086;%20&#1086;&#1090;&#1084;&#1077;&#1090;&#1082;&#1072;&#1084;%20(2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tashova\AppData\Local\Temp\MicrosoftEdgeDownloads\dced9a0d-c208-4cc2-88ec-a0c3d75e9c83\&#1060;3_&#1057;&#1090;&#1072;&#1090;&#1080;&#1089;&#1090;&#1080;&#1082;&#1072;%20&#1087;&#1086;%20&#1086;&#1090;&#1084;&#1077;&#1090;&#1082;&#1072;&#1084;%20(2)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tashova\AppData\Local\Temp\MicrosoftEdgeDownloads\2189eecb-7da9-4f2f-b27b-8c5390bd4ccc\&#1060;3_&#1057;&#1090;&#1072;&#1090;&#1080;&#1089;&#1090;&#1080;&#1082;&#1072;%20&#1087;&#1086;%20&#1086;&#1090;&#1084;&#1077;&#1090;&#1082;&#1072;&#1084;%20(2)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tashova\AppData\Local\Temp\MicrosoftEdgeDownloads\37dac082-8895-4833-af1a-4758c8339b57\&#1060;9_&#1057;&#1088;&#1072;&#1074;&#1085;&#1077;&#1085;&#1080;&#1077;%20&#1086;&#1090;&#1084;&#1077;&#1090;&#1086;&#1082;%20&#1089;%20&#1086;&#1090;&#1084;&#1077;&#1090;&#1082;&#1072;&#1084;&#1080;%20&#1087;&#1086;%20&#1078;&#1091;&#1088;&#1085;&#1072;&#1083;&#1091;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tashova\AppData\Local\Temp\MicrosoftEdgeDownloads\c697c852-f663-46e8-ae02-7730f22ae09f\&#1060;9_&#1057;&#1088;&#1072;&#1074;&#1085;&#1077;&#1085;&#1080;&#1077;%20&#1086;&#1090;&#1084;&#1077;&#1090;&#1086;&#1082;%20&#1089;%20&#1086;&#1090;&#1084;&#1077;&#1090;&#1082;&#1072;&#1084;&#1080;%20&#1087;&#1086;%20&#1078;&#1091;&#1088;&#1085;&#1072;&#1083;&#1091;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tashova\AppData\Local\Temp\MicrosoftEdgeDownloads\27a0fd7e-0e93-4484-98cc-d0ccbe859317\&#1060;9_&#1057;&#1088;&#1072;&#1074;&#1085;&#1077;&#1085;&#1080;&#1077;%20&#1086;&#1090;&#1084;&#1077;&#1090;&#1086;&#1082;%20&#1089;%20&#1086;&#1090;&#1084;&#1077;&#1090;&#1082;&#1072;&#1084;&#1080;%20&#1087;&#1086;%20&#1078;&#1091;&#1088;&#1085;&#1072;&#1083;&#1091;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tashova\AppData\Local\Temp\MicrosoftEdgeDownloads\27a0fd7e-0e93-4484-98cc-d0ccbe859317\&#1060;9_&#1057;&#1088;&#1072;&#1074;&#1085;&#1077;&#1085;&#1080;&#1077;%20&#1086;&#1090;&#1084;&#1077;&#1090;&#1086;&#1082;%20&#1089;%20&#1086;&#1090;&#1084;&#1077;&#1090;&#1082;&#1072;&#1084;&#1080;%20&#1087;&#1086;%20&#1078;&#1091;&#1088;&#1085;&#1072;&#1083;&#1091;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'ГГ 5 Статистика по отметкам'!$B$8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extLst>
                <c:ext xmlns:c15="http://schemas.microsoft.com/office/drawing/2012/chart" uri="{02D57815-91ED-43cb-92C2-25804820EDAC}">
                  <c15:fullRef>
                    <c15:sqref>'ГГ 5 Статистика по отметкам'!$A$8:$A$44</c15:sqref>
                  </c15:fullRef>
                </c:ext>
              </c:extLst>
              <c:f>'ГГ 5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'ГГ 5 Статистика по отметкам'!$B$8:$B$44</c15:sqref>
                  </c15:fullRef>
                </c:ext>
              </c:extLst>
              <c:f>'ГГ 5 Статистика по отметкам'!$B$9:$B$44</c:f>
              <c:numCache>
                <c:formatCode>General</c:formatCode>
                <c:ptCount val="36"/>
                <c:pt idx="0">
                  <c:v>3.3</c:v>
                </c:pt>
                <c:pt idx="1">
                  <c:v>3.17</c:v>
                </c:pt>
                <c:pt idx="2">
                  <c:v>3.13</c:v>
                </c:pt>
                <c:pt idx="3">
                  <c:v>5.1100000000000003</c:v>
                </c:pt>
                <c:pt idx="4">
                  <c:v>1.69</c:v>
                </c:pt>
                <c:pt idx="5">
                  <c:v>0</c:v>
                </c:pt>
                <c:pt idx="6">
                  <c:v>0</c:v>
                </c:pt>
                <c:pt idx="7">
                  <c:v>2.72</c:v>
                </c:pt>
                <c:pt idx="8">
                  <c:v>4.3499999999999996</c:v>
                </c:pt>
                <c:pt idx="9">
                  <c:v>4</c:v>
                </c:pt>
                <c:pt idx="10">
                  <c:v>3.31</c:v>
                </c:pt>
                <c:pt idx="11">
                  <c:v>0</c:v>
                </c:pt>
                <c:pt idx="12">
                  <c:v>2.61</c:v>
                </c:pt>
                <c:pt idx="13">
                  <c:v>2.75</c:v>
                </c:pt>
                <c:pt idx="14">
                  <c:v>2.94</c:v>
                </c:pt>
                <c:pt idx="15">
                  <c:v>5.97</c:v>
                </c:pt>
                <c:pt idx="16">
                  <c:v>3.87</c:v>
                </c:pt>
                <c:pt idx="17">
                  <c:v>1.01</c:v>
                </c:pt>
                <c:pt idx="18">
                  <c:v>1.37</c:v>
                </c:pt>
                <c:pt idx="19">
                  <c:v>3.29</c:v>
                </c:pt>
                <c:pt idx="20">
                  <c:v>2.36</c:v>
                </c:pt>
                <c:pt idx="21">
                  <c:v>1.59</c:v>
                </c:pt>
                <c:pt idx="22">
                  <c:v>0.78</c:v>
                </c:pt>
                <c:pt idx="23">
                  <c:v>1.0900000000000001</c:v>
                </c:pt>
                <c:pt idx="24">
                  <c:v>2.16</c:v>
                </c:pt>
                <c:pt idx="25">
                  <c:v>0</c:v>
                </c:pt>
                <c:pt idx="26">
                  <c:v>0</c:v>
                </c:pt>
                <c:pt idx="27">
                  <c:v>2.82</c:v>
                </c:pt>
                <c:pt idx="28">
                  <c:v>0</c:v>
                </c:pt>
                <c:pt idx="29">
                  <c:v>3.08</c:v>
                </c:pt>
                <c:pt idx="30">
                  <c:v>2.78</c:v>
                </c:pt>
                <c:pt idx="31">
                  <c:v>0.95</c:v>
                </c:pt>
                <c:pt idx="32">
                  <c:v>4.8600000000000003</c:v>
                </c:pt>
                <c:pt idx="33">
                  <c:v>5.86</c:v>
                </c:pt>
                <c:pt idx="34">
                  <c:v>1.66</c:v>
                </c:pt>
                <c:pt idx="3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90-452C-A247-C35FF074ABBF}"/>
            </c:ext>
          </c:extLst>
        </c:ser>
        <c:ser>
          <c:idx val="1"/>
          <c:order val="1"/>
          <c:tx>
            <c:strRef>
              <c:f>'ГГ 5 Статистика по отметкам'!$C$8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extLst>
                <c:ext xmlns:c15="http://schemas.microsoft.com/office/drawing/2012/chart" uri="{02D57815-91ED-43cb-92C2-25804820EDAC}">
                  <c15:fullRef>
                    <c15:sqref>'ГГ 5 Статистика по отметкам'!$A$8:$A$44</c15:sqref>
                  </c15:fullRef>
                </c:ext>
              </c:extLst>
              <c:f>'ГГ 5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'ГГ 5 Статистика по отметкам'!$C$8:$C$44</c15:sqref>
                  </c15:fullRef>
                </c:ext>
              </c:extLst>
              <c:f>'ГГ 5 Статистика по отметкам'!$C$9:$C$44</c:f>
              <c:numCache>
                <c:formatCode>General</c:formatCode>
                <c:ptCount val="36"/>
                <c:pt idx="0">
                  <c:v>37.42</c:v>
                </c:pt>
                <c:pt idx="1">
                  <c:v>45.75</c:v>
                </c:pt>
                <c:pt idx="2">
                  <c:v>46.88</c:v>
                </c:pt>
                <c:pt idx="3">
                  <c:v>44.49</c:v>
                </c:pt>
                <c:pt idx="4">
                  <c:v>47.46</c:v>
                </c:pt>
                <c:pt idx="5">
                  <c:v>36.04</c:v>
                </c:pt>
                <c:pt idx="6">
                  <c:v>46.99</c:v>
                </c:pt>
                <c:pt idx="7">
                  <c:v>59.24</c:v>
                </c:pt>
                <c:pt idx="8">
                  <c:v>44.93</c:v>
                </c:pt>
                <c:pt idx="9">
                  <c:v>36</c:v>
                </c:pt>
                <c:pt idx="10">
                  <c:v>45.7</c:v>
                </c:pt>
                <c:pt idx="11">
                  <c:v>39.39</c:v>
                </c:pt>
                <c:pt idx="12">
                  <c:v>44.35</c:v>
                </c:pt>
                <c:pt idx="13">
                  <c:v>57.8</c:v>
                </c:pt>
                <c:pt idx="14">
                  <c:v>47.06</c:v>
                </c:pt>
                <c:pt idx="15">
                  <c:v>54.48</c:v>
                </c:pt>
                <c:pt idx="16">
                  <c:v>38.71</c:v>
                </c:pt>
                <c:pt idx="17">
                  <c:v>42.21</c:v>
                </c:pt>
                <c:pt idx="18">
                  <c:v>57.53</c:v>
                </c:pt>
                <c:pt idx="19">
                  <c:v>35.21</c:v>
                </c:pt>
                <c:pt idx="20">
                  <c:v>47.79</c:v>
                </c:pt>
                <c:pt idx="21">
                  <c:v>44.38</c:v>
                </c:pt>
                <c:pt idx="22">
                  <c:v>40.630000000000003</c:v>
                </c:pt>
                <c:pt idx="23">
                  <c:v>40.22</c:v>
                </c:pt>
                <c:pt idx="24">
                  <c:v>50.36</c:v>
                </c:pt>
                <c:pt idx="25">
                  <c:v>33.03</c:v>
                </c:pt>
                <c:pt idx="26">
                  <c:v>58.49</c:v>
                </c:pt>
                <c:pt idx="27">
                  <c:v>49.53</c:v>
                </c:pt>
                <c:pt idx="28">
                  <c:v>53.33</c:v>
                </c:pt>
                <c:pt idx="29">
                  <c:v>50</c:v>
                </c:pt>
                <c:pt idx="30">
                  <c:v>39.58</c:v>
                </c:pt>
                <c:pt idx="31">
                  <c:v>36.19</c:v>
                </c:pt>
                <c:pt idx="32">
                  <c:v>49.08</c:v>
                </c:pt>
                <c:pt idx="33">
                  <c:v>54.05</c:v>
                </c:pt>
                <c:pt idx="34">
                  <c:v>37.76</c:v>
                </c:pt>
                <c:pt idx="35">
                  <c:v>39.81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F90-452C-A247-C35FF074ABBF}"/>
            </c:ext>
          </c:extLst>
        </c:ser>
        <c:ser>
          <c:idx val="2"/>
          <c:order val="2"/>
          <c:tx>
            <c:strRef>
              <c:f>'ГГ 5 Статистика по отметкам'!$D$8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extLst>
                <c:ext xmlns:c15="http://schemas.microsoft.com/office/drawing/2012/chart" uri="{02D57815-91ED-43cb-92C2-25804820EDAC}">
                  <c15:fullRef>
                    <c15:sqref>'ГГ 5 Статистика по отметкам'!$A$8:$A$44</c15:sqref>
                  </c15:fullRef>
                </c:ext>
              </c:extLst>
              <c:f>'ГГ 5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'ГГ 5 Статистика по отметкам'!$D$8:$D$44</c15:sqref>
                  </c15:fullRef>
                </c:ext>
              </c:extLst>
              <c:f>'ГГ 5 Статистика по отметкам'!$D$9:$D$44</c:f>
              <c:numCache>
                <c:formatCode>General</c:formatCode>
                <c:ptCount val="36"/>
                <c:pt idx="0">
                  <c:v>47.42</c:v>
                </c:pt>
                <c:pt idx="1">
                  <c:v>44.13</c:v>
                </c:pt>
                <c:pt idx="2">
                  <c:v>31.25</c:v>
                </c:pt>
                <c:pt idx="3">
                  <c:v>43.98</c:v>
                </c:pt>
                <c:pt idx="4">
                  <c:v>42.66</c:v>
                </c:pt>
                <c:pt idx="5">
                  <c:v>51.35</c:v>
                </c:pt>
                <c:pt idx="6">
                  <c:v>45.18</c:v>
                </c:pt>
                <c:pt idx="7">
                  <c:v>35.869999999999997</c:v>
                </c:pt>
                <c:pt idx="8">
                  <c:v>49.28</c:v>
                </c:pt>
                <c:pt idx="9">
                  <c:v>36</c:v>
                </c:pt>
                <c:pt idx="10">
                  <c:v>46.36</c:v>
                </c:pt>
                <c:pt idx="11">
                  <c:v>43.43</c:v>
                </c:pt>
                <c:pt idx="12">
                  <c:v>40.869999999999997</c:v>
                </c:pt>
                <c:pt idx="13">
                  <c:v>36.700000000000003</c:v>
                </c:pt>
                <c:pt idx="14">
                  <c:v>29.41</c:v>
                </c:pt>
                <c:pt idx="15">
                  <c:v>37.31</c:v>
                </c:pt>
                <c:pt idx="16">
                  <c:v>40</c:v>
                </c:pt>
                <c:pt idx="17">
                  <c:v>51.26</c:v>
                </c:pt>
                <c:pt idx="18">
                  <c:v>38.36</c:v>
                </c:pt>
                <c:pt idx="19">
                  <c:v>49.77</c:v>
                </c:pt>
                <c:pt idx="20">
                  <c:v>43.07</c:v>
                </c:pt>
                <c:pt idx="21">
                  <c:v>47.48</c:v>
                </c:pt>
                <c:pt idx="22">
                  <c:v>49.22</c:v>
                </c:pt>
                <c:pt idx="23">
                  <c:v>55.43</c:v>
                </c:pt>
                <c:pt idx="24">
                  <c:v>44.6</c:v>
                </c:pt>
                <c:pt idx="25">
                  <c:v>57.8</c:v>
                </c:pt>
                <c:pt idx="26">
                  <c:v>39.619999999999997</c:v>
                </c:pt>
                <c:pt idx="27">
                  <c:v>44.51</c:v>
                </c:pt>
                <c:pt idx="28">
                  <c:v>43.33</c:v>
                </c:pt>
                <c:pt idx="29">
                  <c:v>43.15</c:v>
                </c:pt>
                <c:pt idx="30">
                  <c:v>50</c:v>
                </c:pt>
                <c:pt idx="31">
                  <c:v>50.48</c:v>
                </c:pt>
                <c:pt idx="32">
                  <c:v>38.58</c:v>
                </c:pt>
                <c:pt idx="33">
                  <c:v>36.49</c:v>
                </c:pt>
                <c:pt idx="34">
                  <c:v>48.55</c:v>
                </c:pt>
                <c:pt idx="35">
                  <c:v>51.18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F90-452C-A247-C35FF074ABBF}"/>
            </c:ext>
          </c:extLst>
        </c:ser>
        <c:ser>
          <c:idx val="3"/>
          <c:order val="3"/>
          <c:tx>
            <c:strRef>
              <c:f>'ГГ 5 Статистика по отметкам'!$E$8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extLst>
                <c:ext xmlns:c15="http://schemas.microsoft.com/office/drawing/2012/chart" uri="{02D57815-91ED-43cb-92C2-25804820EDAC}">
                  <c15:fullRef>
                    <c15:sqref>'ГГ 5 Статистика по отметкам'!$A$8:$A$44</c15:sqref>
                  </c15:fullRef>
                </c:ext>
              </c:extLst>
              <c:f>'ГГ 5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'ГГ 5 Статистика по отметкам'!$E$8:$E$44</c15:sqref>
                  </c15:fullRef>
                </c:ext>
              </c:extLst>
              <c:f>'ГГ 5 Статистика по отметкам'!$E$9:$E$44</c:f>
              <c:numCache>
                <c:formatCode>General</c:formatCode>
                <c:ptCount val="36"/>
                <c:pt idx="0">
                  <c:v>11.87</c:v>
                </c:pt>
                <c:pt idx="1">
                  <c:v>6.95</c:v>
                </c:pt>
                <c:pt idx="2">
                  <c:v>18.75</c:v>
                </c:pt>
                <c:pt idx="3">
                  <c:v>6.42</c:v>
                </c:pt>
                <c:pt idx="4">
                  <c:v>8.19</c:v>
                </c:pt>
                <c:pt idx="5">
                  <c:v>12.61</c:v>
                </c:pt>
                <c:pt idx="6">
                  <c:v>7.83</c:v>
                </c:pt>
                <c:pt idx="7">
                  <c:v>2.17</c:v>
                </c:pt>
                <c:pt idx="8">
                  <c:v>1.45</c:v>
                </c:pt>
                <c:pt idx="9">
                  <c:v>24</c:v>
                </c:pt>
                <c:pt idx="10">
                  <c:v>4.6399999999999997</c:v>
                </c:pt>
                <c:pt idx="11">
                  <c:v>17.170000000000002</c:v>
                </c:pt>
                <c:pt idx="12">
                  <c:v>12.17</c:v>
                </c:pt>
                <c:pt idx="13">
                  <c:v>2.75</c:v>
                </c:pt>
                <c:pt idx="14">
                  <c:v>20.59</c:v>
                </c:pt>
                <c:pt idx="15">
                  <c:v>2.2400000000000002</c:v>
                </c:pt>
                <c:pt idx="16">
                  <c:v>17.420000000000002</c:v>
                </c:pt>
                <c:pt idx="17">
                  <c:v>5.53</c:v>
                </c:pt>
                <c:pt idx="18">
                  <c:v>2.74</c:v>
                </c:pt>
                <c:pt idx="19">
                  <c:v>11.74</c:v>
                </c:pt>
                <c:pt idx="20">
                  <c:v>6.78</c:v>
                </c:pt>
                <c:pt idx="21">
                  <c:v>6.55</c:v>
                </c:pt>
                <c:pt idx="22">
                  <c:v>9.3800000000000008</c:v>
                </c:pt>
                <c:pt idx="23">
                  <c:v>3.26</c:v>
                </c:pt>
                <c:pt idx="24">
                  <c:v>2.88</c:v>
                </c:pt>
                <c:pt idx="25">
                  <c:v>9.17</c:v>
                </c:pt>
                <c:pt idx="26">
                  <c:v>1.89</c:v>
                </c:pt>
                <c:pt idx="27">
                  <c:v>3.13</c:v>
                </c:pt>
                <c:pt idx="28">
                  <c:v>3.33</c:v>
                </c:pt>
                <c:pt idx="29">
                  <c:v>3.77</c:v>
                </c:pt>
                <c:pt idx="30">
                  <c:v>7.64</c:v>
                </c:pt>
                <c:pt idx="31">
                  <c:v>12.38</c:v>
                </c:pt>
                <c:pt idx="32">
                  <c:v>7.48</c:v>
                </c:pt>
                <c:pt idx="33">
                  <c:v>3.6</c:v>
                </c:pt>
                <c:pt idx="34">
                  <c:v>12.03</c:v>
                </c:pt>
                <c:pt idx="35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F90-452C-A247-C35FF074ABB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660577184"/>
        <c:axId val="1451846192"/>
      </c:barChart>
      <c:catAx>
        <c:axId val="16605771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51846192"/>
        <c:crosses val="autoZero"/>
        <c:auto val="1"/>
        <c:lblAlgn val="ctr"/>
        <c:lblOffset val="100"/>
        <c:noMultiLvlLbl val="0"/>
      </c:catAx>
      <c:valAx>
        <c:axId val="1451846192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60577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'ГГ 10 Сравнение отметок с отмет'!$B$8</c:f>
              <c:strCache>
                <c:ptCount val="1"/>
                <c:pt idx="0">
                  <c:v>Понизили (Отметка &lt; Отметка по журналу) %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'ГГ 10 Сравнение отметок с отмет'!$A$9:$A$40</c:f>
              <c:strCache>
                <c:ptCount val="32"/>
                <c:pt idx="0">
                  <c:v> РФ</c:v>
                </c:pt>
                <c:pt idx="1">
                  <c:v>Приморский край</c:v>
                </c:pt>
                <c:pt idx="2">
                  <c:v>Владивостокский городской округ(reg25_m005)</c:v>
                </c:pt>
                <c:pt idx="3">
                  <c:v>Артемовский городской округ</c:v>
                </c:pt>
                <c:pt idx="4">
                  <c:v>Кавалеровский муниципальный округ</c:v>
                </c:pt>
                <c:pt idx="5">
                  <c:v>Партизанский муниципальный округ</c:v>
                </c:pt>
                <c:pt idx="6">
                  <c:v>Черниговский муниципальный округ</c:v>
                </c:pt>
                <c:pt idx="7">
                  <c:v>Яковлевский муниципальный округ</c:v>
                </c:pt>
                <c:pt idx="8">
                  <c:v>Октябрьский муниципальный округ</c:v>
                </c:pt>
                <c:pt idx="9">
                  <c:v>Анучинский муниципальный округ</c:v>
                </c:pt>
                <c:pt idx="10">
                  <c:v>Ханкайский муниципальный округ</c:v>
                </c:pt>
                <c:pt idx="11">
                  <c:v>Городской округ Большой Камень</c:v>
                </c:pt>
                <c:pt idx="12">
                  <c:v>Дальнереченский городской округ</c:v>
                </c:pt>
                <c:pt idx="13">
                  <c:v>Михайловский муниципальный округ</c:v>
                </c:pt>
                <c:pt idx="14">
                  <c:v>Пожарский муниципальный округ</c:v>
                </c:pt>
                <c:pt idx="15">
                  <c:v>Муниципальный округ город Партизанск</c:v>
                </c:pt>
                <c:pt idx="16">
                  <c:v>Муниципальный округ Спасск-Дальний</c:v>
                </c:pt>
                <c:pt idx="17">
                  <c:v>Уссурийский городской округ</c:v>
                </c:pt>
                <c:pt idx="18">
                  <c:v>Шкотовский муниципальный округ</c:v>
                </c:pt>
                <c:pt idx="19">
                  <c:v>Кировский муниципальный округ</c:v>
                </c:pt>
                <c:pt idx="20">
                  <c:v>Хорольский муниципальный округ</c:v>
                </c:pt>
                <c:pt idx="21">
                  <c:v>Чугуевский муниципальный округ</c:v>
                </c:pt>
                <c:pt idx="22">
                  <c:v>Тернейский муниципальный округ</c:v>
                </c:pt>
                <c:pt idx="23">
                  <c:v>Арсеньевский городской округ</c:v>
                </c:pt>
                <c:pt idx="24">
                  <c:v>Пограничный муниципальный округ</c:v>
                </c:pt>
                <c:pt idx="25">
                  <c:v>Надеждинский муниципальный район</c:v>
                </c:pt>
                <c:pt idx="26">
                  <c:v>Хасанский муниципальный округ</c:v>
                </c:pt>
                <c:pt idx="27">
                  <c:v>Красноармейский муниципальный округ</c:v>
                </c:pt>
                <c:pt idx="28">
                  <c:v>Находкинский городской округ</c:v>
                </c:pt>
                <c:pt idx="29">
                  <c:v>Дальнегорский муниципальный округ</c:v>
                </c:pt>
                <c:pt idx="30">
                  <c:v>Лесозаводский муниципальный округ</c:v>
                </c:pt>
                <c:pt idx="31">
                  <c:v>Приморский край (региональное подчинение)</c:v>
                </c:pt>
              </c:strCache>
            </c:strRef>
          </c:cat>
          <c:val>
            <c:numRef>
              <c:f>'ГГ 10 Сравнение отметок с отмет'!$B$9:$B$40</c:f>
              <c:numCache>
                <c:formatCode>General</c:formatCode>
                <c:ptCount val="32"/>
                <c:pt idx="0">
                  <c:v>26.56</c:v>
                </c:pt>
                <c:pt idx="1">
                  <c:v>24.23</c:v>
                </c:pt>
                <c:pt idx="2">
                  <c:v>22.93</c:v>
                </c:pt>
                <c:pt idx="3">
                  <c:v>48.57</c:v>
                </c:pt>
                <c:pt idx="4">
                  <c:v>0</c:v>
                </c:pt>
                <c:pt idx="5">
                  <c:v>28.57</c:v>
                </c:pt>
                <c:pt idx="6">
                  <c:v>13.33</c:v>
                </c:pt>
                <c:pt idx="7">
                  <c:v>16</c:v>
                </c:pt>
                <c:pt idx="8">
                  <c:v>19.23</c:v>
                </c:pt>
                <c:pt idx="9">
                  <c:v>0</c:v>
                </c:pt>
                <c:pt idx="10">
                  <c:v>5.56</c:v>
                </c:pt>
                <c:pt idx="11">
                  <c:v>14.75</c:v>
                </c:pt>
                <c:pt idx="12">
                  <c:v>12.5</c:v>
                </c:pt>
                <c:pt idx="13">
                  <c:v>12.5</c:v>
                </c:pt>
                <c:pt idx="14">
                  <c:v>65.38</c:v>
                </c:pt>
                <c:pt idx="15">
                  <c:v>4</c:v>
                </c:pt>
                <c:pt idx="16">
                  <c:v>31.58</c:v>
                </c:pt>
                <c:pt idx="17">
                  <c:v>30.49</c:v>
                </c:pt>
                <c:pt idx="18">
                  <c:v>30.77</c:v>
                </c:pt>
                <c:pt idx="19">
                  <c:v>0</c:v>
                </c:pt>
                <c:pt idx="20">
                  <c:v>5.88</c:v>
                </c:pt>
                <c:pt idx="21">
                  <c:v>0</c:v>
                </c:pt>
                <c:pt idx="22">
                  <c:v>70.83</c:v>
                </c:pt>
                <c:pt idx="23">
                  <c:v>38</c:v>
                </c:pt>
                <c:pt idx="24">
                  <c:v>45.45</c:v>
                </c:pt>
                <c:pt idx="25">
                  <c:v>21.88</c:v>
                </c:pt>
                <c:pt idx="26">
                  <c:v>0</c:v>
                </c:pt>
                <c:pt idx="27">
                  <c:v>10</c:v>
                </c:pt>
                <c:pt idx="28">
                  <c:v>18.97</c:v>
                </c:pt>
                <c:pt idx="29">
                  <c:v>29.73</c:v>
                </c:pt>
                <c:pt idx="30">
                  <c:v>26.67</c:v>
                </c:pt>
                <c:pt idx="31">
                  <c:v>13.1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AF-4969-9F0D-F1C3BE34451F}"/>
            </c:ext>
          </c:extLst>
        </c:ser>
        <c:ser>
          <c:idx val="1"/>
          <c:order val="1"/>
          <c:tx>
            <c:strRef>
              <c:f>'ГГ 10 Сравнение отметок с отмет'!$C$8</c:f>
              <c:strCache>
                <c:ptCount val="1"/>
                <c:pt idx="0">
                  <c:v>Подтвердили (Отметка = Отметке по журналу) 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'ГГ 10 Сравнение отметок с отмет'!$A$9:$A$40</c:f>
              <c:strCache>
                <c:ptCount val="32"/>
                <c:pt idx="0">
                  <c:v> РФ</c:v>
                </c:pt>
                <c:pt idx="1">
                  <c:v>Приморский край</c:v>
                </c:pt>
                <c:pt idx="2">
                  <c:v>Владивостокский городской округ(reg25_m005)</c:v>
                </c:pt>
                <c:pt idx="3">
                  <c:v>Артемовский городской округ</c:v>
                </c:pt>
                <c:pt idx="4">
                  <c:v>Кавалеровский муниципальный округ</c:v>
                </c:pt>
                <c:pt idx="5">
                  <c:v>Партизанский муниципальный округ</c:v>
                </c:pt>
                <c:pt idx="6">
                  <c:v>Черниговский муниципальный округ</c:v>
                </c:pt>
                <c:pt idx="7">
                  <c:v>Яковлевский муниципальный округ</c:v>
                </c:pt>
                <c:pt idx="8">
                  <c:v>Октябрьский муниципальный округ</c:v>
                </c:pt>
                <c:pt idx="9">
                  <c:v>Анучинский муниципальный округ</c:v>
                </c:pt>
                <c:pt idx="10">
                  <c:v>Ханкайский муниципальный округ</c:v>
                </c:pt>
                <c:pt idx="11">
                  <c:v>Городской округ Большой Камень</c:v>
                </c:pt>
                <c:pt idx="12">
                  <c:v>Дальнереченский городской округ</c:v>
                </c:pt>
                <c:pt idx="13">
                  <c:v>Михайловский муниципальный округ</c:v>
                </c:pt>
                <c:pt idx="14">
                  <c:v>Пожарский муниципальный округ</c:v>
                </c:pt>
                <c:pt idx="15">
                  <c:v>Муниципальный округ город Партизанск</c:v>
                </c:pt>
                <c:pt idx="16">
                  <c:v>Муниципальный округ Спасск-Дальний</c:v>
                </c:pt>
                <c:pt idx="17">
                  <c:v>Уссурийский городской округ</c:v>
                </c:pt>
                <c:pt idx="18">
                  <c:v>Шкотовский муниципальный округ</c:v>
                </c:pt>
                <c:pt idx="19">
                  <c:v>Кировский муниципальный округ</c:v>
                </c:pt>
                <c:pt idx="20">
                  <c:v>Хорольский муниципальный округ</c:v>
                </c:pt>
                <c:pt idx="21">
                  <c:v>Чугуевский муниципальный округ</c:v>
                </c:pt>
                <c:pt idx="22">
                  <c:v>Тернейский муниципальный округ</c:v>
                </c:pt>
                <c:pt idx="23">
                  <c:v>Арсеньевский городской округ</c:v>
                </c:pt>
                <c:pt idx="24">
                  <c:v>Пограничный муниципальный округ</c:v>
                </c:pt>
                <c:pt idx="25">
                  <c:v>Надеждинский муниципальный район</c:v>
                </c:pt>
                <c:pt idx="26">
                  <c:v>Хасанский муниципальный округ</c:v>
                </c:pt>
                <c:pt idx="27">
                  <c:v>Красноармейский муниципальный округ</c:v>
                </c:pt>
                <c:pt idx="28">
                  <c:v>Находкинский городской округ</c:v>
                </c:pt>
                <c:pt idx="29">
                  <c:v>Дальнегорский муниципальный округ</c:v>
                </c:pt>
                <c:pt idx="30">
                  <c:v>Лесозаводский муниципальный округ</c:v>
                </c:pt>
                <c:pt idx="31">
                  <c:v>Приморский край (региональное подчинение)</c:v>
                </c:pt>
              </c:strCache>
            </c:strRef>
          </c:cat>
          <c:val>
            <c:numRef>
              <c:f>'ГГ 10 Сравнение отметок с отмет'!$C$9:$C$40</c:f>
              <c:numCache>
                <c:formatCode>General</c:formatCode>
                <c:ptCount val="32"/>
                <c:pt idx="0">
                  <c:v>64.72</c:v>
                </c:pt>
                <c:pt idx="1">
                  <c:v>62.27</c:v>
                </c:pt>
                <c:pt idx="2">
                  <c:v>62.96</c:v>
                </c:pt>
                <c:pt idx="3">
                  <c:v>40.950000000000003</c:v>
                </c:pt>
                <c:pt idx="4">
                  <c:v>100</c:v>
                </c:pt>
                <c:pt idx="5">
                  <c:v>57.14</c:v>
                </c:pt>
                <c:pt idx="6">
                  <c:v>53.33</c:v>
                </c:pt>
                <c:pt idx="7">
                  <c:v>72</c:v>
                </c:pt>
                <c:pt idx="8">
                  <c:v>61.54</c:v>
                </c:pt>
                <c:pt idx="9">
                  <c:v>47.37</c:v>
                </c:pt>
                <c:pt idx="10">
                  <c:v>88.89</c:v>
                </c:pt>
                <c:pt idx="11">
                  <c:v>65.569999999999993</c:v>
                </c:pt>
                <c:pt idx="12">
                  <c:v>50</c:v>
                </c:pt>
                <c:pt idx="13">
                  <c:v>80</c:v>
                </c:pt>
                <c:pt idx="14">
                  <c:v>34.619999999999997</c:v>
                </c:pt>
                <c:pt idx="15">
                  <c:v>36</c:v>
                </c:pt>
                <c:pt idx="16">
                  <c:v>52.63</c:v>
                </c:pt>
                <c:pt idx="17">
                  <c:v>60.98</c:v>
                </c:pt>
                <c:pt idx="18">
                  <c:v>46.15</c:v>
                </c:pt>
                <c:pt idx="19">
                  <c:v>100</c:v>
                </c:pt>
                <c:pt idx="20">
                  <c:v>88.24</c:v>
                </c:pt>
                <c:pt idx="21">
                  <c:v>91.43</c:v>
                </c:pt>
                <c:pt idx="22">
                  <c:v>29.17</c:v>
                </c:pt>
                <c:pt idx="23">
                  <c:v>48</c:v>
                </c:pt>
                <c:pt idx="24">
                  <c:v>54.55</c:v>
                </c:pt>
                <c:pt idx="25">
                  <c:v>75</c:v>
                </c:pt>
                <c:pt idx="26">
                  <c:v>100</c:v>
                </c:pt>
                <c:pt idx="27">
                  <c:v>80</c:v>
                </c:pt>
                <c:pt idx="28">
                  <c:v>68.97</c:v>
                </c:pt>
                <c:pt idx="29">
                  <c:v>51.35</c:v>
                </c:pt>
                <c:pt idx="30">
                  <c:v>66.67</c:v>
                </c:pt>
                <c:pt idx="31">
                  <c:v>70.239999999999995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EAF-4969-9F0D-F1C3BE34451F}"/>
            </c:ext>
          </c:extLst>
        </c:ser>
        <c:ser>
          <c:idx val="2"/>
          <c:order val="2"/>
          <c:tx>
            <c:strRef>
              <c:f>'ГГ 10 Сравнение отметок с отмет'!$D$8</c:f>
              <c:strCache>
                <c:ptCount val="1"/>
                <c:pt idx="0">
                  <c:v>Повысили (Отметка &gt; Отметка по журналу) %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'ГГ 10 Сравнение отметок с отмет'!$A$9:$A$40</c:f>
              <c:strCache>
                <c:ptCount val="32"/>
                <c:pt idx="0">
                  <c:v> РФ</c:v>
                </c:pt>
                <c:pt idx="1">
                  <c:v>Приморский край</c:v>
                </c:pt>
                <c:pt idx="2">
                  <c:v>Владивостокский городской округ(reg25_m005)</c:v>
                </c:pt>
                <c:pt idx="3">
                  <c:v>Артемовский городской округ</c:v>
                </c:pt>
                <c:pt idx="4">
                  <c:v>Кавалеровский муниципальный округ</c:v>
                </c:pt>
                <c:pt idx="5">
                  <c:v>Партизанский муниципальный округ</c:v>
                </c:pt>
                <c:pt idx="6">
                  <c:v>Черниговский муниципальный округ</c:v>
                </c:pt>
                <c:pt idx="7">
                  <c:v>Яковлевский муниципальный округ</c:v>
                </c:pt>
                <c:pt idx="8">
                  <c:v>Октябрьский муниципальный округ</c:v>
                </c:pt>
                <c:pt idx="9">
                  <c:v>Анучинский муниципальный округ</c:v>
                </c:pt>
                <c:pt idx="10">
                  <c:v>Ханкайский муниципальный округ</c:v>
                </c:pt>
                <c:pt idx="11">
                  <c:v>Городской округ Большой Камень</c:v>
                </c:pt>
                <c:pt idx="12">
                  <c:v>Дальнереченский городской округ</c:v>
                </c:pt>
                <c:pt idx="13">
                  <c:v>Михайловский муниципальный округ</c:v>
                </c:pt>
                <c:pt idx="14">
                  <c:v>Пожарский муниципальный округ</c:v>
                </c:pt>
                <c:pt idx="15">
                  <c:v>Муниципальный округ город Партизанск</c:v>
                </c:pt>
                <c:pt idx="16">
                  <c:v>Муниципальный округ Спасск-Дальний</c:v>
                </c:pt>
                <c:pt idx="17">
                  <c:v>Уссурийский городской округ</c:v>
                </c:pt>
                <c:pt idx="18">
                  <c:v>Шкотовский муниципальный округ</c:v>
                </c:pt>
                <c:pt idx="19">
                  <c:v>Кировский муниципальный округ</c:v>
                </c:pt>
                <c:pt idx="20">
                  <c:v>Хорольский муниципальный округ</c:v>
                </c:pt>
                <c:pt idx="21">
                  <c:v>Чугуевский муниципальный округ</c:v>
                </c:pt>
                <c:pt idx="22">
                  <c:v>Тернейский муниципальный округ</c:v>
                </c:pt>
                <c:pt idx="23">
                  <c:v>Арсеньевский городской округ</c:v>
                </c:pt>
                <c:pt idx="24">
                  <c:v>Пограничный муниципальный округ</c:v>
                </c:pt>
                <c:pt idx="25">
                  <c:v>Надеждинский муниципальный район</c:v>
                </c:pt>
                <c:pt idx="26">
                  <c:v>Хасанский муниципальный округ</c:v>
                </c:pt>
                <c:pt idx="27">
                  <c:v>Красноармейский муниципальный округ</c:v>
                </c:pt>
                <c:pt idx="28">
                  <c:v>Находкинский городской округ</c:v>
                </c:pt>
                <c:pt idx="29">
                  <c:v>Дальнегорский муниципальный округ</c:v>
                </c:pt>
                <c:pt idx="30">
                  <c:v>Лесозаводский муниципальный округ</c:v>
                </c:pt>
                <c:pt idx="31">
                  <c:v>Приморский край (региональное подчинение)</c:v>
                </c:pt>
              </c:strCache>
            </c:strRef>
          </c:cat>
          <c:val>
            <c:numRef>
              <c:f>'ГГ 10 Сравнение отметок с отмет'!$D$9:$D$40</c:f>
              <c:numCache>
                <c:formatCode>General</c:formatCode>
                <c:ptCount val="32"/>
                <c:pt idx="0">
                  <c:v>8.7200000000000006</c:v>
                </c:pt>
                <c:pt idx="1">
                  <c:v>13.5</c:v>
                </c:pt>
                <c:pt idx="2">
                  <c:v>14.11</c:v>
                </c:pt>
                <c:pt idx="3">
                  <c:v>10.48</c:v>
                </c:pt>
                <c:pt idx="4">
                  <c:v>0</c:v>
                </c:pt>
                <c:pt idx="5">
                  <c:v>14.29</c:v>
                </c:pt>
                <c:pt idx="6">
                  <c:v>33.33</c:v>
                </c:pt>
                <c:pt idx="7">
                  <c:v>12</c:v>
                </c:pt>
                <c:pt idx="8">
                  <c:v>19.23</c:v>
                </c:pt>
                <c:pt idx="9">
                  <c:v>52.63</c:v>
                </c:pt>
                <c:pt idx="10">
                  <c:v>5.56</c:v>
                </c:pt>
                <c:pt idx="11">
                  <c:v>19.670000000000002</c:v>
                </c:pt>
                <c:pt idx="12">
                  <c:v>37.5</c:v>
                </c:pt>
                <c:pt idx="13">
                  <c:v>7.5</c:v>
                </c:pt>
                <c:pt idx="14">
                  <c:v>0</c:v>
                </c:pt>
                <c:pt idx="15">
                  <c:v>60</c:v>
                </c:pt>
                <c:pt idx="16">
                  <c:v>15.79</c:v>
                </c:pt>
                <c:pt idx="17">
                  <c:v>8.5399999999999991</c:v>
                </c:pt>
                <c:pt idx="18">
                  <c:v>23.08</c:v>
                </c:pt>
                <c:pt idx="19">
                  <c:v>0</c:v>
                </c:pt>
                <c:pt idx="20">
                  <c:v>5.88</c:v>
                </c:pt>
                <c:pt idx="21">
                  <c:v>8.57</c:v>
                </c:pt>
                <c:pt idx="22">
                  <c:v>0</c:v>
                </c:pt>
                <c:pt idx="23">
                  <c:v>14</c:v>
                </c:pt>
                <c:pt idx="24">
                  <c:v>0</c:v>
                </c:pt>
                <c:pt idx="25">
                  <c:v>3.13</c:v>
                </c:pt>
                <c:pt idx="26">
                  <c:v>0</c:v>
                </c:pt>
                <c:pt idx="27">
                  <c:v>10</c:v>
                </c:pt>
                <c:pt idx="28">
                  <c:v>12.07</c:v>
                </c:pt>
                <c:pt idx="29">
                  <c:v>18.920000000000002</c:v>
                </c:pt>
                <c:pt idx="30">
                  <c:v>6.67</c:v>
                </c:pt>
                <c:pt idx="31">
                  <c:v>16.670000000000002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EAF-4969-9F0D-F1C3BE34451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260832480"/>
        <c:axId val="1266400000"/>
      </c:barChart>
      <c:catAx>
        <c:axId val="12608324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66400000"/>
        <c:crosses val="autoZero"/>
        <c:auto val="1"/>
        <c:lblAlgn val="ctr"/>
        <c:lblOffset val="100"/>
        <c:noMultiLvlLbl val="0"/>
      </c:catAx>
      <c:valAx>
        <c:axId val="1266400000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60832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'ГГ 6 Статистика по отметкам'!$B$8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'ГГ 6 Статистика по отметкам'!$A$8:$A$44</c:f>
              <c:strCache>
                <c:ptCount val="36"/>
                <c:pt idx="0">
                  <c:v>Вся выборка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'ГГ 6 Статистика по отметкам'!$B$8:$B$44</c:f>
              <c:numCache>
                <c:formatCode>General</c:formatCode>
                <c:ptCount val="36"/>
                <c:pt idx="0">
                  <c:v>2.54</c:v>
                </c:pt>
                <c:pt idx="1">
                  <c:v>2.4</c:v>
                </c:pt>
                <c:pt idx="2">
                  <c:v>3.7</c:v>
                </c:pt>
                <c:pt idx="3">
                  <c:v>3.81</c:v>
                </c:pt>
                <c:pt idx="4">
                  <c:v>2.04</c:v>
                </c:pt>
                <c:pt idx="5">
                  <c:v>0</c:v>
                </c:pt>
                <c:pt idx="6">
                  <c:v>0</c:v>
                </c:pt>
                <c:pt idx="7">
                  <c:v>4.4000000000000004</c:v>
                </c:pt>
                <c:pt idx="8">
                  <c:v>4.4400000000000004</c:v>
                </c:pt>
                <c:pt idx="9">
                  <c:v>0</c:v>
                </c:pt>
                <c:pt idx="10">
                  <c:v>0.63</c:v>
                </c:pt>
                <c:pt idx="11">
                  <c:v>1.85</c:v>
                </c:pt>
                <c:pt idx="12">
                  <c:v>0.98</c:v>
                </c:pt>
                <c:pt idx="13">
                  <c:v>3.45</c:v>
                </c:pt>
                <c:pt idx="14">
                  <c:v>4</c:v>
                </c:pt>
                <c:pt idx="15">
                  <c:v>2.84</c:v>
                </c:pt>
                <c:pt idx="16">
                  <c:v>3.05</c:v>
                </c:pt>
                <c:pt idx="17">
                  <c:v>3.73</c:v>
                </c:pt>
                <c:pt idx="18">
                  <c:v>1.05</c:v>
                </c:pt>
                <c:pt idx="19">
                  <c:v>1.04</c:v>
                </c:pt>
                <c:pt idx="20">
                  <c:v>2.42</c:v>
                </c:pt>
                <c:pt idx="21">
                  <c:v>1.27</c:v>
                </c:pt>
                <c:pt idx="22">
                  <c:v>0</c:v>
                </c:pt>
                <c:pt idx="23">
                  <c:v>0.86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0.98</c:v>
                </c:pt>
                <c:pt idx="28">
                  <c:v>1</c:v>
                </c:pt>
                <c:pt idx="29">
                  <c:v>0.67</c:v>
                </c:pt>
                <c:pt idx="30">
                  <c:v>2.96</c:v>
                </c:pt>
                <c:pt idx="31">
                  <c:v>1.59</c:v>
                </c:pt>
                <c:pt idx="32">
                  <c:v>2.02</c:v>
                </c:pt>
                <c:pt idx="33">
                  <c:v>3.52</c:v>
                </c:pt>
                <c:pt idx="34">
                  <c:v>4.21</c:v>
                </c:pt>
                <c:pt idx="35">
                  <c:v>0.41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DF8B-4073-AE8A-829313376A1B}"/>
            </c:ext>
          </c:extLst>
        </c:ser>
        <c:ser>
          <c:idx val="1"/>
          <c:order val="1"/>
          <c:tx>
            <c:strRef>
              <c:f>'ГГ 6 Статистика по отметкам'!$C$8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'ГГ 6 Статистика по отметкам'!$A$8:$A$44</c:f>
              <c:strCache>
                <c:ptCount val="36"/>
                <c:pt idx="0">
                  <c:v>Вся выборка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'ГГ 6 Статистика по отметкам'!$C$8:$C$44</c:f>
              <c:numCache>
                <c:formatCode>General</c:formatCode>
                <c:ptCount val="36"/>
                <c:pt idx="0">
                  <c:v>35.880000000000003</c:v>
                </c:pt>
                <c:pt idx="1">
                  <c:v>38.58</c:v>
                </c:pt>
                <c:pt idx="2">
                  <c:v>42.59</c:v>
                </c:pt>
                <c:pt idx="3">
                  <c:v>32.65</c:v>
                </c:pt>
                <c:pt idx="4">
                  <c:v>44.18</c:v>
                </c:pt>
                <c:pt idx="5">
                  <c:v>36.450000000000003</c:v>
                </c:pt>
                <c:pt idx="6">
                  <c:v>42.5</c:v>
                </c:pt>
                <c:pt idx="7">
                  <c:v>45.91</c:v>
                </c:pt>
                <c:pt idx="8">
                  <c:v>46.67</c:v>
                </c:pt>
                <c:pt idx="9">
                  <c:v>44.74</c:v>
                </c:pt>
                <c:pt idx="10">
                  <c:v>34.590000000000003</c:v>
                </c:pt>
                <c:pt idx="11">
                  <c:v>42.59</c:v>
                </c:pt>
                <c:pt idx="12">
                  <c:v>32.35</c:v>
                </c:pt>
                <c:pt idx="13">
                  <c:v>44.33</c:v>
                </c:pt>
                <c:pt idx="14">
                  <c:v>44</c:v>
                </c:pt>
                <c:pt idx="15">
                  <c:v>53.19</c:v>
                </c:pt>
                <c:pt idx="16">
                  <c:v>32.82</c:v>
                </c:pt>
                <c:pt idx="17">
                  <c:v>52.8</c:v>
                </c:pt>
                <c:pt idx="18">
                  <c:v>48.42</c:v>
                </c:pt>
                <c:pt idx="19">
                  <c:v>48.96</c:v>
                </c:pt>
                <c:pt idx="20">
                  <c:v>50</c:v>
                </c:pt>
                <c:pt idx="21">
                  <c:v>33.880000000000003</c:v>
                </c:pt>
                <c:pt idx="22">
                  <c:v>37.6</c:v>
                </c:pt>
                <c:pt idx="23">
                  <c:v>47.41</c:v>
                </c:pt>
                <c:pt idx="24">
                  <c:v>46.92</c:v>
                </c:pt>
                <c:pt idx="25">
                  <c:v>51.11</c:v>
                </c:pt>
                <c:pt idx="26">
                  <c:v>50.88</c:v>
                </c:pt>
                <c:pt idx="27">
                  <c:v>37.049999999999997</c:v>
                </c:pt>
                <c:pt idx="28">
                  <c:v>47</c:v>
                </c:pt>
                <c:pt idx="29">
                  <c:v>31.1</c:v>
                </c:pt>
                <c:pt idx="30">
                  <c:v>52.07</c:v>
                </c:pt>
                <c:pt idx="31">
                  <c:v>38.1</c:v>
                </c:pt>
                <c:pt idx="32">
                  <c:v>41.07</c:v>
                </c:pt>
                <c:pt idx="33">
                  <c:v>42.58</c:v>
                </c:pt>
                <c:pt idx="34">
                  <c:v>49.53</c:v>
                </c:pt>
                <c:pt idx="35">
                  <c:v>29.63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DF8B-4073-AE8A-829313376A1B}"/>
            </c:ext>
          </c:extLst>
        </c:ser>
        <c:ser>
          <c:idx val="2"/>
          <c:order val="2"/>
          <c:tx>
            <c:strRef>
              <c:f>'ГГ 6 Статистика по отметкам'!$D$8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'ГГ 6 Статистика по отметкам'!$A$8:$A$44</c:f>
              <c:strCache>
                <c:ptCount val="36"/>
                <c:pt idx="0">
                  <c:v>Вся выборка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'ГГ 6 Статистика по отметкам'!$D$8:$D$44</c:f>
              <c:numCache>
                <c:formatCode>General</c:formatCode>
                <c:ptCount val="36"/>
                <c:pt idx="0">
                  <c:v>49.08</c:v>
                </c:pt>
                <c:pt idx="1">
                  <c:v>50.14</c:v>
                </c:pt>
                <c:pt idx="2">
                  <c:v>38.89</c:v>
                </c:pt>
                <c:pt idx="3">
                  <c:v>52.38</c:v>
                </c:pt>
                <c:pt idx="4">
                  <c:v>47.96</c:v>
                </c:pt>
                <c:pt idx="5">
                  <c:v>45.79</c:v>
                </c:pt>
                <c:pt idx="6">
                  <c:v>51.25</c:v>
                </c:pt>
                <c:pt idx="7">
                  <c:v>42.77</c:v>
                </c:pt>
                <c:pt idx="8">
                  <c:v>44.44</c:v>
                </c:pt>
                <c:pt idx="9">
                  <c:v>44.74</c:v>
                </c:pt>
                <c:pt idx="10">
                  <c:v>59.12</c:v>
                </c:pt>
                <c:pt idx="11">
                  <c:v>50</c:v>
                </c:pt>
                <c:pt idx="12">
                  <c:v>56.86</c:v>
                </c:pt>
                <c:pt idx="13">
                  <c:v>44.83</c:v>
                </c:pt>
                <c:pt idx="14">
                  <c:v>46</c:v>
                </c:pt>
                <c:pt idx="15">
                  <c:v>42.55</c:v>
                </c:pt>
                <c:pt idx="16">
                  <c:v>49.62</c:v>
                </c:pt>
                <c:pt idx="17">
                  <c:v>41.61</c:v>
                </c:pt>
                <c:pt idx="18">
                  <c:v>46.32</c:v>
                </c:pt>
                <c:pt idx="19">
                  <c:v>42.71</c:v>
                </c:pt>
                <c:pt idx="20">
                  <c:v>41.13</c:v>
                </c:pt>
                <c:pt idx="21">
                  <c:v>56.97</c:v>
                </c:pt>
                <c:pt idx="22">
                  <c:v>51.2</c:v>
                </c:pt>
                <c:pt idx="23">
                  <c:v>50.86</c:v>
                </c:pt>
                <c:pt idx="24">
                  <c:v>43.85</c:v>
                </c:pt>
                <c:pt idx="25">
                  <c:v>43.33</c:v>
                </c:pt>
                <c:pt idx="26">
                  <c:v>43.86</c:v>
                </c:pt>
                <c:pt idx="27">
                  <c:v>53.77</c:v>
                </c:pt>
                <c:pt idx="28">
                  <c:v>43</c:v>
                </c:pt>
                <c:pt idx="29">
                  <c:v>57.53</c:v>
                </c:pt>
                <c:pt idx="30">
                  <c:v>39.64</c:v>
                </c:pt>
                <c:pt idx="31">
                  <c:v>46.03</c:v>
                </c:pt>
                <c:pt idx="32">
                  <c:v>48.41</c:v>
                </c:pt>
                <c:pt idx="33">
                  <c:v>44.53</c:v>
                </c:pt>
                <c:pt idx="34">
                  <c:v>38.32</c:v>
                </c:pt>
                <c:pt idx="35">
                  <c:v>56.79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DF8B-4073-AE8A-829313376A1B}"/>
            </c:ext>
          </c:extLst>
        </c:ser>
        <c:ser>
          <c:idx val="3"/>
          <c:order val="3"/>
          <c:tx>
            <c:strRef>
              <c:f>'ГГ 6 Статистика по отметкам'!$E$8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'ГГ 6 Статистика по отметкам'!$A$8:$A$44</c:f>
              <c:strCache>
                <c:ptCount val="36"/>
                <c:pt idx="0">
                  <c:v>Вся выборка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'ГГ 6 Статистика по отметкам'!$E$8:$E$44</c:f>
              <c:numCache>
                <c:formatCode>General</c:formatCode>
                <c:ptCount val="36"/>
                <c:pt idx="0">
                  <c:v>12.5</c:v>
                </c:pt>
                <c:pt idx="1">
                  <c:v>8.8800000000000008</c:v>
                </c:pt>
                <c:pt idx="2">
                  <c:v>14.81</c:v>
                </c:pt>
                <c:pt idx="3">
                  <c:v>11.16</c:v>
                </c:pt>
                <c:pt idx="4">
                  <c:v>5.82</c:v>
                </c:pt>
                <c:pt idx="5">
                  <c:v>17.760000000000002</c:v>
                </c:pt>
                <c:pt idx="6">
                  <c:v>6.25</c:v>
                </c:pt>
                <c:pt idx="7">
                  <c:v>6.92</c:v>
                </c:pt>
                <c:pt idx="8">
                  <c:v>4.4400000000000004</c:v>
                </c:pt>
                <c:pt idx="9">
                  <c:v>10.53</c:v>
                </c:pt>
                <c:pt idx="10">
                  <c:v>5.66</c:v>
                </c:pt>
                <c:pt idx="11">
                  <c:v>5.56</c:v>
                </c:pt>
                <c:pt idx="12">
                  <c:v>9.8000000000000007</c:v>
                </c:pt>
                <c:pt idx="13">
                  <c:v>7.39</c:v>
                </c:pt>
                <c:pt idx="14">
                  <c:v>6</c:v>
                </c:pt>
                <c:pt idx="15">
                  <c:v>1.42</c:v>
                </c:pt>
                <c:pt idx="16">
                  <c:v>14.5</c:v>
                </c:pt>
                <c:pt idx="17">
                  <c:v>1.86</c:v>
                </c:pt>
                <c:pt idx="18">
                  <c:v>4.21</c:v>
                </c:pt>
                <c:pt idx="19">
                  <c:v>7.29</c:v>
                </c:pt>
                <c:pt idx="20">
                  <c:v>6.45</c:v>
                </c:pt>
                <c:pt idx="21">
                  <c:v>7.88</c:v>
                </c:pt>
                <c:pt idx="22">
                  <c:v>11.2</c:v>
                </c:pt>
                <c:pt idx="23">
                  <c:v>0.86</c:v>
                </c:pt>
                <c:pt idx="24">
                  <c:v>9.23</c:v>
                </c:pt>
                <c:pt idx="25">
                  <c:v>5.56</c:v>
                </c:pt>
                <c:pt idx="26">
                  <c:v>5.26</c:v>
                </c:pt>
                <c:pt idx="27">
                  <c:v>8.1999999999999993</c:v>
                </c:pt>
                <c:pt idx="28">
                  <c:v>9</c:v>
                </c:pt>
                <c:pt idx="29">
                  <c:v>10.7</c:v>
                </c:pt>
                <c:pt idx="30">
                  <c:v>5.33</c:v>
                </c:pt>
                <c:pt idx="31">
                  <c:v>14.29</c:v>
                </c:pt>
                <c:pt idx="32">
                  <c:v>8.5</c:v>
                </c:pt>
                <c:pt idx="33">
                  <c:v>9.3800000000000008</c:v>
                </c:pt>
                <c:pt idx="34">
                  <c:v>7.94</c:v>
                </c:pt>
                <c:pt idx="35">
                  <c:v>13.17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DF8B-4073-AE8A-829313376A1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878943247"/>
        <c:axId val="884643743"/>
      </c:barChart>
      <c:catAx>
        <c:axId val="87894324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84643743"/>
        <c:crosses val="autoZero"/>
        <c:auto val="1"/>
        <c:lblAlgn val="ctr"/>
        <c:lblOffset val="100"/>
        <c:noMultiLvlLbl val="0"/>
      </c:catAx>
      <c:valAx>
        <c:axId val="884643743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789432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'ГГ 7 Статистика по отметкам'!$B$8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'ГГ 7 Статистика по отметкам'!$A$8:$A$44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'ГГ 7 Статистика по отметкам'!$B$8:$B$44</c:f>
              <c:numCache>
                <c:formatCode>General</c:formatCode>
                <c:ptCount val="36"/>
                <c:pt idx="0">
                  <c:v>3.17</c:v>
                </c:pt>
                <c:pt idx="1">
                  <c:v>2.84</c:v>
                </c:pt>
                <c:pt idx="2">
                  <c:v>0</c:v>
                </c:pt>
                <c:pt idx="3">
                  <c:v>4.1900000000000004</c:v>
                </c:pt>
                <c:pt idx="4">
                  <c:v>0.9</c:v>
                </c:pt>
                <c:pt idx="5">
                  <c:v>5.13</c:v>
                </c:pt>
                <c:pt idx="6">
                  <c:v>0</c:v>
                </c:pt>
                <c:pt idx="7">
                  <c:v>1.52</c:v>
                </c:pt>
                <c:pt idx="8">
                  <c:v>5.45</c:v>
                </c:pt>
                <c:pt idx="9">
                  <c:v>4.3499999999999996</c:v>
                </c:pt>
                <c:pt idx="10">
                  <c:v>3.03</c:v>
                </c:pt>
                <c:pt idx="11">
                  <c:v>0</c:v>
                </c:pt>
                <c:pt idx="12">
                  <c:v>4.6500000000000004</c:v>
                </c:pt>
                <c:pt idx="13">
                  <c:v>0</c:v>
                </c:pt>
                <c:pt idx="14">
                  <c:v>4.4400000000000004</c:v>
                </c:pt>
                <c:pt idx="15">
                  <c:v>7.04</c:v>
                </c:pt>
                <c:pt idx="16">
                  <c:v>3.95</c:v>
                </c:pt>
                <c:pt idx="17">
                  <c:v>0.8</c:v>
                </c:pt>
                <c:pt idx="18">
                  <c:v>0</c:v>
                </c:pt>
                <c:pt idx="19">
                  <c:v>0</c:v>
                </c:pt>
                <c:pt idx="20">
                  <c:v>2.61</c:v>
                </c:pt>
                <c:pt idx="21">
                  <c:v>0.84</c:v>
                </c:pt>
                <c:pt idx="22">
                  <c:v>0</c:v>
                </c:pt>
                <c:pt idx="23">
                  <c:v>0</c:v>
                </c:pt>
                <c:pt idx="24">
                  <c:v>8.43</c:v>
                </c:pt>
                <c:pt idx="25">
                  <c:v>0</c:v>
                </c:pt>
                <c:pt idx="26">
                  <c:v>0</c:v>
                </c:pt>
                <c:pt idx="27">
                  <c:v>3.37</c:v>
                </c:pt>
                <c:pt idx="28">
                  <c:v>1.82</c:v>
                </c:pt>
                <c:pt idx="29">
                  <c:v>3.68</c:v>
                </c:pt>
                <c:pt idx="30">
                  <c:v>5.61</c:v>
                </c:pt>
                <c:pt idx="31">
                  <c:v>0</c:v>
                </c:pt>
                <c:pt idx="32">
                  <c:v>1.79</c:v>
                </c:pt>
                <c:pt idx="33">
                  <c:v>4.29</c:v>
                </c:pt>
                <c:pt idx="34">
                  <c:v>4.03</c:v>
                </c:pt>
                <c:pt idx="35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82F6-42BD-A590-24F81B74987C}"/>
            </c:ext>
          </c:extLst>
        </c:ser>
        <c:ser>
          <c:idx val="1"/>
          <c:order val="1"/>
          <c:tx>
            <c:strRef>
              <c:f>'ГГ 7 Статистика по отметкам'!$C$8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'ГГ 7 Статистика по отметкам'!$A$8:$A$44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'ГГ 7 Статистика по отметкам'!$C$8:$C$44</c:f>
              <c:numCache>
                <c:formatCode>General</c:formatCode>
                <c:ptCount val="36"/>
                <c:pt idx="0">
                  <c:v>40.43</c:v>
                </c:pt>
                <c:pt idx="1">
                  <c:v>44.72</c:v>
                </c:pt>
                <c:pt idx="2">
                  <c:v>50</c:v>
                </c:pt>
                <c:pt idx="3">
                  <c:v>41.22</c:v>
                </c:pt>
                <c:pt idx="4">
                  <c:v>41.44</c:v>
                </c:pt>
                <c:pt idx="5">
                  <c:v>65.38</c:v>
                </c:pt>
                <c:pt idx="6">
                  <c:v>62.2</c:v>
                </c:pt>
                <c:pt idx="7">
                  <c:v>69.7</c:v>
                </c:pt>
                <c:pt idx="8">
                  <c:v>41.82</c:v>
                </c:pt>
                <c:pt idx="9">
                  <c:v>39.130000000000003</c:v>
                </c:pt>
                <c:pt idx="10">
                  <c:v>54.55</c:v>
                </c:pt>
                <c:pt idx="11">
                  <c:v>44.44</c:v>
                </c:pt>
                <c:pt idx="12">
                  <c:v>51.16</c:v>
                </c:pt>
                <c:pt idx="13">
                  <c:v>32.909999999999997</c:v>
                </c:pt>
                <c:pt idx="14">
                  <c:v>46.67</c:v>
                </c:pt>
                <c:pt idx="15">
                  <c:v>52.11</c:v>
                </c:pt>
                <c:pt idx="16">
                  <c:v>42.11</c:v>
                </c:pt>
                <c:pt idx="17">
                  <c:v>47.2</c:v>
                </c:pt>
                <c:pt idx="18">
                  <c:v>50</c:v>
                </c:pt>
                <c:pt idx="19">
                  <c:v>49.09</c:v>
                </c:pt>
                <c:pt idx="20">
                  <c:v>50.33</c:v>
                </c:pt>
                <c:pt idx="21">
                  <c:v>45.15</c:v>
                </c:pt>
                <c:pt idx="22">
                  <c:v>22.64</c:v>
                </c:pt>
                <c:pt idx="23">
                  <c:v>38.1</c:v>
                </c:pt>
                <c:pt idx="24">
                  <c:v>45.78</c:v>
                </c:pt>
                <c:pt idx="25">
                  <c:v>38.33</c:v>
                </c:pt>
                <c:pt idx="26">
                  <c:v>16</c:v>
                </c:pt>
                <c:pt idx="27">
                  <c:v>52.88</c:v>
                </c:pt>
                <c:pt idx="28">
                  <c:v>52.73</c:v>
                </c:pt>
                <c:pt idx="29">
                  <c:v>50</c:v>
                </c:pt>
                <c:pt idx="30">
                  <c:v>45.79</c:v>
                </c:pt>
                <c:pt idx="31">
                  <c:v>44.19</c:v>
                </c:pt>
                <c:pt idx="32">
                  <c:v>44.42</c:v>
                </c:pt>
                <c:pt idx="33">
                  <c:v>55</c:v>
                </c:pt>
                <c:pt idx="34">
                  <c:v>39.520000000000003</c:v>
                </c:pt>
                <c:pt idx="35">
                  <c:v>11.27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82F6-42BD-A590-24F81B74987C}"/>
            </c:ext>
          </c:extLst>
        </c:ser>
        <c:ser>
          <c:idx val="2"/>
          <c:order val="2"/>
          <c:tx>
            <c:strRef>
              <c:f>'ГГ 7 Статистика по отметкам'!$D$8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'ГГ 7 Статистика по отметкам'!$A$8:$A$44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'ГГ 7 Статистика по отметкам'!$D$8:$D$44</c:f>
              <c:numCache>
                <c:formatCode>General</c:formatCode>
                <c:ptCount val="36"/>
                <c:pt idx="0">
                  <c:v>45.56</c:v>
                </c:pt>
                <c:pt idx="1">
                  <c:v>44.01</c:v>
                </c:pt>
                <c:pt idx="2">
                  <c:v>41.67</c:v>
                </c:pt>
                <c:pt idx="3">
                  <c:v>46.34</c:v>
                </c:pt>
                <c:pt idx="4">
                  <c:v>46.55</c:v>
                </c:pt>
                <c:pt idx="5">
                  <c:v>24.36</c:v>
                </c:pt>
                <c:pt idx="6">
                  <c:v>36.590000000000003</c:v>
                </c:pt>
                <c:pt idx="7">
                  <c:v>27.27</c:v>
                </c:pt>
                <c:pt idx="8">
                  <c:v>47.27</c:v>
                </c:pt>
                <c:pt idx="9">
                  <c:v>43.48</c:v>
                </c:pt>
                <c:pt idx="10">
                  <c:v>39.39</c:v>
                </c:pt>
                <c:pt idx="11">
                  <c:v>44.44</c:v>
                </c:pt>
                <c:pt idx="12">
                  <c:v>37.21</c:v>
                </c:pt>
                <c:pt idx="13">
                  <c:v>49.37</c:v>
                </c:pt>
                <c:pt idx="14">
                  <c:v>44.44</c:v>
                </c:pt>
                <c:pt idx="15">
                  <c:v>33.799999999999997</c:v>
                </c:pt>
                <c:pt idx="16">
                  <c:v>42.11</c:v>
                </c:pt>
                <c:pt idx="17">
                  <c:v>45.6</c:v>
                </c:pt>
                <c:pt idx="18">
                  <c:v>50</c:v>
                </c:pt>
                <c:pt idx="19">
                  <c:v>43.64</c:v>
                </c:pt>
                <c:pt idx="20">
                  <c:v>43.79</c:v>
                </c:pt>
                <c:pt idx="21">
                  <c:v>46.62</c:v>
                </c:pt>
                <c:pt idx="22">
                  <c:v>64.150000000000006</c:v>
                </c:pt>
                <c:pt idx="23">
                  <c:v>57.14</c:v>
                </c:pt>
                <c:pt idx="24">
                  <c:v>38.549999999999997</c:v>
                </c:pt>
                <c:pt idx="25">
                  <c:v>45</c:v>
                </c:pt>
                <c:pt idx="26">
                  <c:v>68</c:v>
                </c:pt>
                <c:pt idx="27">
                  <c:v>38.46</c:v>
                </c:pt>
                <c:pt idx="28">
                  <c:v>38.18</c:v>
                </c:pt>
                <c:pt idx="29">
                  <c:v>38.24</c:v>
                </c:pt>
                <c:pt idx="30">
                  <c:v>43.93</c:v>
                </c:pt>
                <c:pt idx="31">
                  <c:v>39.53</c:v>
                </c:pt>
                <c:pt idx="32">
                  <c:v>43.97</c:v>
                </c:pt>
                <c:pt idx="33">
                  <c:v>35.71</c:v>
                </c:pt>
                <c:pt idx="34">
                  <c:v>45.16</c:v>
                </c:pt>
                <c:pt idx="35">
                  <c:v>53.52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82F6-42BD-A590-24F81B74987C}"/>
            </c:ext>
          </c:extLst>
        </c:ser>
        <c:ser>
          <c:idx val="3"/>
          <c:order val="3"/>
          <c:tx>
            <c:strRef>
              <c:f>'ГГ 7 Статистика по отметкам'!$E$8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'ГГ 7 Статистика по отметкам'!$A$8:$A$44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'ГГ 7 Статистика по отметкам'!$E$8:$E$44</c:f>
              <c:numCache>
                <c:formatCode>General</c:formatCode>
                <c:ptCount val="36"/>
                <c:pt idx="0">
                  <c:v>10.85</c:v>
                </c:pt>
                <c:pt idx="1">
                  <c:v>8.43</c:v>
                </c:pt>
                <c:pt idx="2">
                  <c:v>8.33</c:v>
                </c:pt>
                <c:pt idx="3">
                  <c:v>8.24</c:v>
                </c:pt>
                <c:pt idx="4">
                  <c:v>11.11</c:v>
                </c:pt>
                <c:pt idx="5">
                  <c:v>5.13</c:v>
                </c:pt>
                <c:pt idx="6">
                  <c:v>1.22</c:v>
                </c:pt>
                <c:pt idx="7">
                  <c:v>1.52</c:v>
                </c:pt>
                <c:pt idx="8">
                  <c:v>5.45</c:v>
                </c:pt>
                <c:pt idx="9">
                  <c:v>13.04</c:v>
                </c:pt>
                <c:pt idx="10">
                  <c:v>3.03</c:v>
                </c:pt>
                <c:pt idx="11">
                  <c:v>11.11</c:v>
                </c:pt>
                <c:pt idx="12">
                  <c:v>6.98</c:v>
                </c:pt>
                <c:pt idx="13">
                  <c:v>17.72</c:v>
                </c:pt>
                <c:pt idx="14">
                  <c:v>4.4400000000000004</c:v>
                </c:pt>
                <c:pt idx="15">
                  <c:v>7.04</c:v>
                </c:pt>
                <c:pt idx="16">
                  <c:v>11.84</c:v>
                </c:pt>
                <c:pt idx="17">
                  <c:v>6.4</c:v>
                </c:pt>
                <c:pt idx="18">
                  <c:v>0</c:v>
                </c:pt>
                <c:pt idx="19">
                  <c:v>7.27</c:v>
                </c:pt>
                <c:pt idx="20">
                  <c:v>3.27</c:v>
                </c:pt>
                <c:pt idx="21">
                  <c:v>7.38</c:v>
                </c:pt>
                <c:pt idx="22">
                  <c:v>13.21</c:v>
                </c:pt>
                <c:pt idx="23">
                  <c:v>4.76</c:v>
                </c:pt>
                <c:pt idx="24">
                  <c:v>7.23</c:v>
                </c:pt>
                <c:pt idx="25">
                  <c:v>16.670000000000002</c:v>
                </c:pt>
                <c:pt idx="26">
                  <c:v>16</c:v>
                </c:pt>
                <c:pt idx="27">
                  <c:v>5.29</c:v>
                </c:pt>
                <c:pt idx="28">
                  <c:v>7.27</c:v>
                </c:pt>
                <c:pt idx="29">
                  <c:v>8.09</c:v>
                </c:pt>
                <c:pt idx="30">
                  <c:v>4.67</c:v>
                </c:pt>
                <c:pt idx="31">
                  <c:v>16.28</c:v>
                </c:pt>
                <c:pt idx="32">
                  <c:v>9.82</c:v>
                </c:pt>
                <c:pt idx="33">
                  <c:v>5</c:v>
                </c:pt>
                <c:pt idx="34">
                  <c:v>11.29</c:v>
                </c:pt>
                <c:pt idx="35">
                  <c:v>35.21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82F6-42BD-A590-24F81B74987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45141440"/>
        <c:axId val="343731824"/>
      </c:barChart>
      <c:catAx>
        <c:axId val="3451414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3731824"/>
        <c:crosses val="autoZero"/>
        <c:auto val="1"/>
        <c:lblAlgn val="ctr"/>
        <c:lblOffset val="100"/>
        <c:noMultiLvlLbl val="0"/>
      </c:catAx>
      <c:valAx>
        <c:axId val="343731824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5141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'ГГ 8 Статистика по отметкам'!$B$8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'ГГ 8 Статистика по отметкам'!$A$8:$A$43</c:f>
              <c:strCache>
                <c:ptCount val="35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'ГГ 8 Статистика по отметкам'!$B$8:$B$43</c:f>
              <c:numCache>
                <c:formatCode>General</c:formatCode>
                <c:ptCount val="35"/>
                <c:pt idx="0">
                  <c:v>2.58</c:v>
                </c:pt>
                <c:pt idx="1">
                  <c:v>2.3199999999999998</c:v>
                </c:pt>
                <c:pt idx="2">
                  <c:v>0</c:v>
                </c:pt>
                <c:pt idx="3">
                  <c:v>3.48</c:v>
                </c:pt>
                <c:pt idx="4">
                  <c:v>1.37</c:v>
                </c:pt>
                <c:pt idx="5">
                  <c:v>0</c:v>
                </c:pt>
                <c:pt idx="6">
                  <c:v>0</c:v>
                </c:pt>
                <c:pt idx="7">
                  <c:v>3.64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6.25</c:v>
                </c:pt>
                <c:pt idx="12">
                  <c:v>8.11</c:v>
                </c:pt>
                <c:pt idx="13">
                  <c:v>0</c:v>
                </c:pt>
                <c:pt idx="14">
                  <c:v>4.2300000000000004</c:v>
                </c:pt>
                <c:pt idx="15">
                  <c:v>0</c:v>
                </c:pt>
                <c:pt idx="16">
                  <c:v>4.26</c:v>
                </c:pt>
                <c:pt idx="17">
                  <c:v>0</c:v>
                </c:pt>
                <c:pt idx="18">
                  <c:v>7.84</c:v>
                </c:pt>
                <c:pt idx="19">
                  <c:v>1.47</c:v>
                </c:pt>
                <c:pt idx="20">
                  <c:v>0.28999999999999998</c:v>
                </c:pt>
                <c:pt idx="21">
                  <c:v>0</c:v>
                </c:pt>
                <c:pt idx="22">
                  <c:v>7.5</c:v>
                </c:pt>
                <c:pt idx="23">
                  <c:v>2.86</c:v>
                </c:pt>
                <c:pt idx="24">
                  <c:v>0</c:v>
                </c:pt>
                <c:pt idx="25">
                  <c:v>0</c:v>
                </c:pt>
                <c:pt idx="26">
                  <c:v>2.21</c:v>
                </c:pt>
                <c:pt idx="27">
                  <c:v>0</c:v>
                </c:pt>
                <c:pt idx="28">
                  <c:v>1.25</c:v>
                </c:pt>
                <c:pt idx="29">
                  <c:v>0</c:v>
                </c:pt>
                <c:pt idx="30">
                  <c:v>0</c:v>
                </c:pt>
                <c:pt idx="31">
                  <c:v>3.64</c:v>
                </c:pt>
                <c:pt idx="32">
                  <c:v>5.26</c:v>
                </c:pt>
                <c:pt idx="33">
                  <c:v>2.14</c:v>
                </c:pt>
                <c:pt idx="34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21D8-4867-A7B4-9C90BDF75413}"/>
            </c:ext>
          </c:extLst>
        </c:ser>
        <c:ser>
          <c:idx val="1"/>
          <c:order val="1"/>
          <c:tx>
            <c:strRef>
              <c:f>'ГГ 8 Статистика по отметкам'!$C$8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'ГГ 8 Статистика по отметкам'!$A$8:$A$43</c:f>
              <c:strCache>
                <c:ptCount val="35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'ГГ 8 Статистика по отметкам'!$C$8:$C$43</c:f>
              <c:numCache>
                <c:formatCode>General</c:formatCode>
                <c:ptCount val="35"/>
                <c:pt idx="0">
                  <c:v>35.659999999999997</c:v>
                </c:pt>
                <c:pt idx="1">
                  <c:v>36.06</c:v>
                </c:pt>
                <c:pt idx="2">
                  <c:v>40</c:v>
                </c:pt>
                <c:pt idx="3">
                  <c:v>29.04</c:v>
                </c:pt>
                <c:pt idx="4">
                  <c:v>42.66</c:v>
                </c:pt>
                <c:pt idx="5">
                  <c:v>25.93</c:v>
                </c:pt>
                <c:pt idx="6">
                  <c:v>37.630000000000003</c:v>
                </c:pt>
                <c:pt idx="7">
                  <c:v>38.18</c:v>
                </c:pt>
                <c:pt idx="8">
                  <c:v>28.57</c:v>
                </c:pt>
                <c:pt idx="9">
                  <c:v>50</c:v>
                </c:pt>
                <c:pt idx="10">
                  <c:v>39.22</c:v>
                </c:pt>
                <c:pt idx="11">
                  <c:v>12.5</c:v>
                </c:pt>
                <c:pt idx="12">
                  <c:v>45.95</c:v>
                </c:pt>
                <c:pt idx="13">
                  <c:v>48.05</c:v>
                </c:pt>
                <c:pt idx="14">
                  <c:v>29.58</c:v>
                </c:pt>
                <c:pt idx="15">
                  <c:v>0</c:v>
                </c:pt>
                <c:pt idx="16">
                  <c:v>46.81</c:v>
                </c:pt>
                <c:pt idx="17">
                  <c:v>50</c:v>
                </c:pt>
                <c:pt idx="18">
                  <c:v>70.59</c:v>
                </c:pt>
                <c:pt idx="19">
                  <c:v>31.62</c:v>
                </c:pt>
                <c:pt idx="20">
                  <c:v>38</c:v>
                </c:pt>
                <c:pt idx="21">
                  <c:v>39.22</c:v>
                </c:pt>
                <c:pt idx="22">
                  <c:v>45</c:v>
                </c:pt>
                <c:pt idx="23">
                  <c:v>37.14</c:v>
                </c:pt>
                <c:pt idx="24">
                  <c:v>37.5</c:v>
                </c:pt>
                <c:pt idx="25">
                  <c:v>32</c:v>
                </c:pt>
                <c:pt idx="26">
                  <c:v>28.68</c:v>
                </c:pt>
                <c:pt idx="27">
                  <c:v>37.5</c:v>
                </c:pt>
                <c:pt idx="28">
                  <c:v>47.5</c:v>
                </c:pt>
                <c:pt idx="29">
                  <c:v>37.700000000000003</c:v>
                </c:pt>
                <c:pt idx="30">
                  <c:v>67.739999999999995</c:v>
                </c:pt>
                <c:pt idx="31">
                  <c:v>41.56</c:v>
                </c:pt>
                <c:pt idx="32">
                  <c:v>60.53</c:v>
                </c:pt>
                <c:pt idx="33">
                  <c:v>32.14</c:v>
                </c:pt>
                <c:pt idx="34">
                  <c:v>17.39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21D8-4867-A7B4-9C90BDF75413}"/>
            </c:ext>
          </c:extLst>
        </c:ser>
        <c:ser>
          <c:idx val="2"/>
          <c:order val="2"/>
          <c:tx>
            <c:strRef>
              <c:f>'ГГ 8 Статистика по отметкам'!$D$8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'ГГ 8 Статистика по отметкам'!$A$8:$A$43</c:f>
              <c:strCache>
                <c:ptCount val="35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'ГГ 8 Статистика по отметкам'!$D$8:$D$43</c:f>
              <c:numCache>
                <c:formatCode>General</c:formatCode>
                <c:ptCount val="35"/>
                <c:pt idx="0">
                  <c:v>51.99</c:v>
                </c:pt>
                <c:pt idx="1">
                  <c:v>53.48</c:v>
                </c:pt>
                <c:pt idx="2">
                  <c:v>53.33</c:v>
                </c:pt>
                <c:pt idx="3">
                  <c:v>57.74</c:v>
                </c:pt>
                <c:pt idx="4">
                  <c:v>47.1</c:v>
                </c:pt>
                <c:pt idx="5">
                  <c:v>66.67</c:v>
                </c:pt>
                <c:pt idx="6">
                  <c:v>54.84</c:v>
                </c:pt>
                <c:pt idx="7">
                  <c:v>50.91</c:v>
                </c:pt>
                <c:pt idx="8">
                  <c:v>64.290000000000006</c:v>
                </c:pt>
                <c:pt idx="9">
                  <c:v>50</c:v>
                </c:pt>
                <c:pt idx="10">
                  <c:v>52.94</c:v>
                </c:pt>
                <c:pt idx="11">
                  <c:v>62.5</c:v>
                </c:pt>
                <c:pt idx="12">
                  <c:v>43.24</c:v>
                </c:pt>
                <c:pt idx="13">
                  <c:v>46.75</c:v>
                </c:pt>
                <c:pt idx="14">
                  <c:v>64.790000000000006</c:v>
                </c:pt>
                <c:pt idx="15">
                  <c:v>38.71</c:v>
                </c:pt>
                <c:pt idx="16">
                  <c:v>43.62</c:v>
                </c:pt>
                <c:pt idx="17">
                  <c:v>50</c:v>
                </c:pt>
                <c:pt idx="18">
                  <c:v>19.61</c:v>
                </c:pt>
                <c:pt idx="19">
                  <c:v>63.24</c:v>
                </c:pt>
                <c:pt idx="20">
                  <c:v>54.29</c:v>
                </c:pt>
                <c:pt idx="21">
                  <c:v>58.82</c:v>
                </c:pt>
                <c:pt idx="22">
                  <c:v>40</c:v>
                </c:pt>
                <c:pt idx="23">
                  <c:v>54.29</c:v>
                </c:pt>
                <c:pt idx="24">
                  <c:v>55</c:v>
                </c:pt>
                <c:pt idx="25">
                  <c:v>68</c:v>
                </c:pt>
                <c:pt idx="26">
                  <c:v>68.38</c:v>
                </c:pt>
                <c:pt idx="27">
                  <c:v>50</c:v>
                </c:pt>
                <c:pt idx="28">
                  <c:v>48.75</c:v>
                </c:pt>
                <c:pt idx="29">
                  <c:v>57.38</c:v>
                </c:pt>
                <c:pt idx="30">
                  <c:v>29.03</c:v>
                </c:pt>
                <c:pt idx="31">
                  <c:v>46.23</c:v>
                </c:pt>
                <c:pt idx="32">
                  <c:v>34.21</c:v>
                </c:pt>
                <c:pt idx="33">
                  <c:v>57.14</c:v>
                </c:pt>
                <c:pt idx="34">
                  <c:v>61.74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21D8-4867-A7B4-9C90BDF75413}"/>
            </c:ext>
          </c:extLst>
        </c:ser>
        <c:ser>
          <c:idx val="3"/>
          <c:order val="3"/>
          <c:tx>
            <c:strRef>
              <c:f>'ГГ 8 Статистика по отметкам'!$E$8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'ГГ 8 Статистика по отметкам'!$A$8:$A$43</c:f>
              <c:strCache>
                <c:ptCount val="35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'ГГ 8 Статистика по отметкам'!$E$8:$E$43</c:f>
              <c:numCache>
                <c:formatCode>General</c:formatCode>
                <c:ptCount val="35"/>
                <c:pt idx="0">
                  <c:v>9.77</c:v>
                </c:pt>
                <c:pt idx="1">
                  <c:v>8.1300000000000008</c:v>
                </c:pt>
                <c:pt idx="2">
                  <c:v>6.67</c:v>
                </c:pt>
                <c:pt idx="3">
                  <c:v>9.75</c:v>
                </c:pt>
                <c:pt idx="4">
                  <c:v>8.8699999999999992</c:v>
                </c:pt>
                <c:pt idx="5">
                  <c:v>7.41</c:v>
                </c:pt>
                <c:pt idx="6">
                  <c:v>7.53</c:v>
                </c:pt>
                <c:pt idx="7">
                  <c:v>7.27</c:v>
                </c:pt>
                <c:pt idx="8">
                  <c:v>7.14</c:v>
                </c:pt>
                <c:pt idx="9">
                  <c:v>0</c:v>
                </c:pt>
                <c:pt idx="10">
                  <c:v>7.84</c:v>
                </c:pt>
                <c:pt idx="11">
                  <c:v>18.75</c:v>
                </c:pt>
                <c:pt idx="12">
                  <c:v>2.7</c:v>
                </c:pt>
                <c:pt idx="13">
                  <c:v>5.19</c:v>
                </c:pt>
                <c:pt idx="14">
                  <c:v>1.41</c:v>
                </c:pt>
                <c:pt idx="15">
                  <c:v>61.29</c:v>
                </c:pt>
                <c:pt idx="16">
                  <c:v>5.32</c:v>
                </c:pt>
                <c:pt idx="17">
                  <c:v>0</c:v>
                </c:pt>
                <c:pt idx="18">
                  <c:v>1.96</c:v>
                </c:pt>
                <c:pt idx="19">
                  <c:v>3.68</c:v>
                </c:pt>
                <c:pt idx="20">
                  <c:v>7.43</c:v>
                </c:pt>
                <c:pt idx="21">
                  <c:v>1.96</c:v>
                </c:pt>
                <c:pt idx="22">
                  <c:v>7.5</c:v>
                </c:pt>
                <c:pt idx="23">
                  <c:v>5.71</c:v>
                </c:pt>
                <c:pt idx="24">
                  <c:v>7.5</c:v>
                </c:pt>
                <c:pt idx="25">
                  <c:v>0</c:v>
                </c:pt>
                <c:pt idx="26">
                  <c:v>0.74</c:v>
                </c:pt>
                <c:pt idx="27">
                  <c:v>12.5</c:v>
                </c:pt>
                <c:pt idx="28">
                  <c:v>2.5</c:v>
                </c:pt>
                <c:pt idx="29">
                  <c:v>4.92</c:v>
                </c:pt>
                <c:pt idx="30">
                  <c:v>3.23</c:v>
                </c:pt>
                <c:pt idx="31">
                  <c:v>8.57</c:v>
                </c:pt>
                <c:pt idx="32">
                  <c:v>0</c:v>
                </c:pt>
                <c:pt idx="33">
                  <c:v>8.57</c:v>
                </c:pt>
                <c:pt idx="34">
                  <c:v>20.87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21D8-4867-A7B4-9C90BDF7541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497029632"/>
        <c:axId val="496429664"/>
      </c:barChart>
      <c:catAx>
        <c:axId val="4970296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96429664"/>
        <c:crosses val="autoZero"/>
        <c:auto val="1"/>
        <c:lblAlgn val="ctr"/>
        <c:lblOffset val="100"/>
        <c:noMultiLvlLbl val="0"/>
      </c:catAx>
      <c:valAx>
        <c:axId val="496429664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970296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'ГГ 10 Статистика по отметкам'!$B$8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'ГГ 10 Статистика по отметкам'!$A$8:$A$40</c:f>
              <c:strCache>
                <c:ptCount val="32"/>
                <c:pt idx="0">
                  <c:v>РФ</c:v>
                </c:pt>
                <c:pt idx="1">
                  <c:v>Приморский край</c:v>
                </c:pt>
                <c:pt idx="2">
                  <c:v>Владивостокский городской округ</c:v>
                </c:pt>
                <c:pt idx="3">
                  <c:v>Артемовский городской округ</c:v>
                </c:pt>
                <c:pt idx="4">
                  <c:v>Кавалеровский муниципальный округ</c:v>
                </c:pt>
                <c:pt idx="5">
                  <c:v>Партизанский муниципальный округ</c:v>
                </c:pt>
                <c:pt idx="6">
                  <c:v>Черниговский муниципальный округ</c:v>
                </c:pt>
                <c:pt idx="7">
                  <c:v>Яковлевский муниципальный округ</c:v>
                </c:pt>
                <c:pt idx="8">
                  <c:v>Октябрьский муниципальный округ</c:v>
                </c:pt>
                <c:pt idx="9">
                  <c:v>Анучинский муниципальный округ</c:v>
                </c:pt>
                <c:pt idx="10">
                  <c:v>Ханкайский муниципальный округ</c:v>
                </c:pt>
                <c:pt idx="11">
                  <c:v>Городской округ Большой Камень</c:v>
                </c:pt>
                <c:pt idx="12">
                  <c:v>Дальнереченский городской округ</c:v>
                </c:pt>
                <c:pt idx="13">
                  <c:v>Михайловский муниципальный округ</c:v>
                </c:pt>
                <c:pt idx="14">
                  <c:v>Пожарский муниципальный округ</c:v>
                </c:pt>
                <c:pt idx="15">
                  <c:v>Муниципальный округ город Партизанск</c:v>
                </c:pt>
                <c:pt idx="16">
                  <c:v>Муниципальный округ Спасск-Дальний</c:v>
                </c:pt>
                <c:pt idx="17">
                  <c:v>Уссурийский городской округ</c:v>
                </c:pt>
                <c:pt idx="18">
                  <c:v>Шкотовский муниципальный округ</c:v>
                </c:pt>
                <c:pt idx="19">
                  <c:v>Кировский муниципальный округ</c:v>
                </c:pt>
                <c:pt idx="20">
                  <c:v>Хорольский муниципальный округ</c:v>
                </c:pt>
                <c:pt idx="21">
                  <c:v>Чугуевский муниципальный округ</c:v>
                </c:pt>
                <c:pt idx="22">
                  <c:v>Тернейский муниципальный округ</c:v>
                </c:pt>
                <c:pt idx="23">
                  <c:v>Арсеньевский городской округ</c:v>
                </c:pt>
                <c:pt idx="24">
                  <c:v>Пограничный муниципальный округ</c:v>
                </c:pt>
                <c:pt idx="25">
                  <c:v>Надеждинский муниципальный район</c:v>
                </c:pt>
                <c:pt idx="26">
                  <c:v>Хасанский муниципальный округ</c:v>
                </c:pt>
                <c:pt idx="27">
                  <c:v>Красноармейский муниципальный округ</c:v>
                </c:pt>
                <c:pt idx="28">
                  <c:v>Находкинский городской округ</c:v>
                </c:pt>
                <c:pt idx="29">
                  <c:v>Дальнегорский муниципальный округ</c:v>
                </c:pt>
                <c:pt idx="30">
                  <c:v>Лесозаводский муниципальный округ</c:v>
                </c:pt>
                <c:pt idx="31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'ГГ 10 Статистика по отметкам'!$B$8:$B$40</c:f>
              <c:numCache>
                <c:formatCode>General</c:formatCode>
                <c:ptCount val="32"/>
                <c:pt idx="0">
                  <c:v>1.04</c:v>
                </c:pt>
                <c:pt idx="1">
                  <c:v>0.37</c:v>
                </c:pt>
                <c:pt idx="2">
                  <c:v>0.17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6.67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3.28</c:v>
                </c:pt>
                <c:pt idx="12">
                  <c:v>0</c:v>
                </c:pt>
                <c:pt idx="13">
                  <c:v>0</c:v>
                </c:pt>
                <c:pt idx="14">
                  <c:v>3.85</c:v>
                </c:pt>
                <c:pt idx="15">
                  <c:v>0</c:v>
                </c:pt>
                <c:pt idx="16">
                  <c:v>0</c:v>
                </c:pt>
                <c:pt idx="17">
                  <c:v>0.61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A590-4FFC-8464-2DC1839930C8}"/>
            </c:ext>
          </c:extLst>
        </c:ser>
        <c:ser>
          <c:idx val="1"/>
          <c:order val="1"/>
          <c:tx>
            <c:strRef>
              <c:f>'ГГ 10 Статистика по отметкам'!$C$8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'ГГ 10 Статистика по отметкам'!$A$8:$A$40</c:f>
              <c:strCache>
                <c:ptCount val="32"/>
                <c:pt idx="0">
                  <c:v>РФ</c:v>
                </c:pt>
                <c:pt idx="1">
                  <c:v>Приморский край</c:v>
                </c:pt>
                <c:pt idx="2">
                  <c:v>Владивостокский городской округ</c:v>
                </c:pt>
                <c:pt idx="3">
                  <c:v>Артемовский городской округ</c:v>
                </c:pt>
                <c:pt idx="4">
                  <c:v>Кавалеровский муниципальный округ</c:v>
                </c:pt>
                <c:pt idx="5">
                  <c:v>Партизанский муниципальный округ</c:v>
                </c:pt>
                <c:pt idx="6">
                  <c:v>Черниговский муниципальный округ</c:v>
                </c:pt>
                <c:pt idx="7">
                  <c:v>Яковлевский муниципальный округ</c:v>
                </c:pt>
                <c:pt idx="8">
                  <c:v>Октябрьский муниципальный округ</c:v>
                </c:pt>
                <c:pt idx="9">
                  <c:v>Анучинский муниципальный округ</c:v>
                </c:pt>
                <c:pt idx="10">
                  <c:v>Ханкайский муниципальный округ</c:v>
                </c:pt>
                <c:pt idx="11">
                  <c:v>Городской округ Большой Камень</c:v>
                </c:pt>
                <c:pt idx="12">
                  <c:v>Дальнереченский городской округ</c:v>
                </c:pt>
                <c:pt idx="13">
                  <c:v>Михайловский муниципальный округ</c:v>
                </c:pt>
                <c:pt idx="14">
                  <c:v>Пожарский муниципальный округ</c:v>
                </c:pt>
                <c:pt idx="15">
                  <c:v>Муниципальный округ город Партизанск</c:v>
                </c:pt>
                <c:pt idx="16">
                  <c:v>Муниципальный округ Спасск-Дальний</c:v>
                </c:pt>
                <c:pt idx="17">
                  <c:v>Уссурийский городской округ</c:v>
                </c:pt>
                <c:pt idx="18">
                  <c:v>Шкотовский муниципальный округ</c:v>
                </c:pt>
                <c:pt idx="19">
                  <c:v>Кировский муниципальный округ</c:v>
                </c:pt>
                <c:pt idx="20">
                  <c:v>Хорольский муниципальный округ</c:v>
                </c:pt>
                <c:pt idx="21">
                  <c:v>Чугуевский муниципальный округ</c:v>
                </c:pt>
                <c:pt idx="22">
                  <c:v>Тернейский муниципальный округ</c:v>
                </c:pt>
                <c:pt idx="23">
                  <c:v>Арсеньевский городской округ</c:v>
                </c:pt>
                <c:pt idx="24">
                  <c:v>Пограничный муниципальный округ</c:v>
                </c:pt>
                <c:pt idx="25">
                  <c:v>Надеждинский муниципальный район</c:v>
                </c:pt>
                <c:pt idx="26">
                  <c:v>Хасанский муниципальный округ</c:v>
                </c:pt>
                <c:pt idx="27">
                  <c:v>Красноармейский муниципальный округ</c:v>
                </c:pt>
                <c:pt idx="28">
                  <c:v>Находкинский городской округ</c:v>
                </c:pt>
                <c:pt idx="29">
                  <c:v>Дальнегорский муниципальный округ</c:v>
                </c:pt>
                <c:pt idx="30">
                  <c:v>Лесозаводский муниципальный округ</c:v>
                </c:pt>
                <c:pt idx="31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'ГГ 10 Статистика по отметкам'!$C$8:$C$40</c:f>
              <c:numCache>
                <c:formatCode>General</c:formatCode>
                <c:ptCount val="32"/>
                <c:pt idx="0">
                  <c:v>18.809999999999999</c:v>
                </c:pt>
                <c:pt idx="1">
                  <c:v>17.600000000000001</c:v>
                </c:pt>
                <c:pt idx="2">
                  <c:v>12.73</c:v>
                </c:pt>
                <c:pt idx="3">
                  <c:v>29.25</c:v>
                </c:pt>
                <c:pt idx="4">
                  <c:v>0</c:v>
                </c:pt>
                <c:pt idx="5">
                  <c:v>21.43</c:v>
                </c:pt>
                <c:pt idx="6">
                  <c:v>13.33</c:v>
                </c:pt>
                <c:pt idx="7">
                  <c:v>24</c:v>
                </c:pt>
                <c:pt idx="8">
                  <c:v>11.54</c:v>
                </c:pt>
                <c:pt idx="9">
                  <c:v>0</c:v>
                </c:pt>
                <c:pt idx="10">
                  <c:v>27.78</c:v>
                </c:pt>
                <c:pt idx="11">
                  <c:v>27.87</c:v>
                </c:pt>
                <c:pt idx="12">
                  <c:v>12.5</c:v>
                </c:pt>
                <c:pt idx="13">
                  <c:v>12.5</c:v>
                </c:pt>
                <c:pt idx="14">
                  <c:v>53.85</c:v>
                </c:pt>
                <c:pt idx="15">
                  <c:v>7.69</c:v>
                </c:pt>
                <c:pt idx="16">
                  <c:v>10.53</c:v>
                </c:pt>
                <c:pt idx="17">
                  <c:v>23.17</c:v>
                </c:pt>
                <c:pt idx="18">
                  <c:v>7.69</c:v>
                </c:pt>
                <c:pt idx="19">
                  <c:v>20</c:v>
                </c:pt>
                <c:pt idx="20">
                  <c:v>23.53</c:v>
                </c:pt>
                <c:pt idx="21">
                  <c:v>11.43</c:v>
                </c:pt>
                <c:pt idx="22">
                  <c:v>58.33</c:v>
                </c:pt>
                <c:pt idx="23">
                  <c:v>0</c:v>
                </c:pt>
                <c:pt idx="24">
                  <c:v>9.09</c:v>
                </c:pt>
                <c:pt idx="25">
                  <c:v>15.63</c:v>
                </c:pt>
                <c:pt idx="26">
                  <c:v>40</c:v>
                </c:pt>
                <c:pt idx="27">
                  <c:v>20</c:v>
                </c:pt>
                <c:pt idx="28">
                  <c:v>13.79</c:v>
                </c:pt>
                <c:pt idx="29">
                  <c:v>32.43</c:v>
                </c:pt>
                <c:pt idx="30">
                  <c:v>24.44</c:v>
                </c:pt>
                <c:pt idx="31">
                  <c:v>13.59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A590-4FFC-8464-2DC1839930C8}"/>
            </c:ext>
          </c:extLst>
        </c:ser>
        <c:ser>
          <c:idx val="2"/>
          <c:order val="2"/>
          <c:tx>
            <c:strRef>
              <c:f>'ГГ 10 Статистика по отметкам'!$D$8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'ГГ 10 Статистика по отметкам'!$A$8:$A$40</c:f>
              <c:strCache>
                <c:ptCount val="32"/>
                <c:pt idx="0">
                  <c:v>РФ</c:v>
                </c:pt>
                <c:pt idx="1">
                  <c:v>Приморский край</c:v>
                </c:pt>
                <c:pt idx="2">
                  <c:v>Владивостокский городской округ</c:v>
                </c:pt>
                <c:pt idx="3">
                  <c:v>Артемовский городской округ</c:v>
                </c:pt>
                <c:pt idx="4">
                  <c:v>Кавалеровский муниципальный округ</c:v>
                </c:pt>
                <c:pt idx="5">
                  <c:v>Партизанский муниципальный округ</c:v>
                </c:pt>
                <c:pt idx="6">
                  <c:v>Черниговский муниципальный округ</c:v>
                </c:pt>
                <c:pt idx="7">
                  <c:v>Яковлевский муниципальный округ</c:v>
                </c:pt>
                <c:pt idx="8">
                  <c:v>Октябрьский муниципальный округ</c:v>
                </c:pt>
                <c:pt idx="9">
                  <c:v>Анучинский муниципальный округ</c:v>
                </c:pt>
                <c:pt idx="10">
                  <c:v>Ханкайский муниципальный округ</c:v>
                </c:pt>
                <c:pt idx="11">
                  <c:v>Городской округ Большой Камень</c:v>
                </c:pt>
                <c:pt idx="12">
                  <c:v>Дальнереченский городской округ</c:v>
                </c:pt>
                <c:pt idx="13">
                  <c:v>Михайловский муниципальный округ</c:v>
                </c:pt>
                <c:pt idx="14">
                  <c:v>Пожарский муниципальный округ</c:v>
                </c:pt>
                <c:pt idx="15">
                  <c:v>Муниципальный округ город Партизанск</c:v>
                </c:pt>
                <c:pt idx="16">
                  <c:v>Муниципальный округ Спасск-Дальний</c:v>
                </c:pt>
                <c:pt idx="17">
                  <c:v>Уссурийский городской округ</c:v>
                </c:pt>
                <c:pt idx="18">
                  <c:v>Шкотовский муниципальный округ</c:v>
                </c:pt>
                <c:pt idx="19">
                  <c:v>Кировский муниципальный округ</c:v>
                </c:pt>
                <c:pt idx="20">
                  <c:v>Хорольский муниципальный округ</c:v>
                </c:pt>
                <c:pt idx="21">
                  <c:v>Чугуевский муниципальный округ</c:v>
                </c:pt>
                <c:pt idx="22">
                  <c:v>Тернейский муниципальный округ</c:v>
                </c:pt>
                <c:pt idx="23">
                  <c:v>Арсеньевский городской округ</c:v>
                </c:pt>
                <c:pt idx="24">
                  <c:v>Пограничный муниципальный округ</c:v>
                </c:pt>
                <c:pt idx="25">
                  <c:v>Надеждинский муниципальный район</c:v>
                </c:pt>
                <c:pt idx="26">
                  <c:v>Хасанский муниципальный округ</c:v>
                </c:pt>
                <c:pt idx="27">
                  <c:v>Красноармейский муниципальный округ</c:v>
                </c:pt>
                <c:pt idx="28">
                  <c:v>Находкинский городской округ</c:v>
                </c:pt>
                <c:pt idx="29">
                  <c:v>Дальнегорский муниципальный округ</c:v>
                </c:pt>
                <c:pt idx="30">
                  <c:v>Лесозаводский муниципальный округ</c:v>
                </c:pt>
                <c:pt idx="31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'ГГ 10 Статистика по отметкам'!$D$8:$D$40</c:f>
              <c:numCache>
                <c:formatCode>General</c:formatCode>
                <c:ptCount val="32"/>
                <c:pt idx="0">
                  <c:v>52.12</c:v>
                </c:pt>
                <c:pt idx="1">
                  <c:v>58.07</c:v>
                </c:pt>
                <c:pt idx="2">
                  <c:v>59.59</c:v>
                </c:pt>
                <c:pt idx="3">
                  <c:v>54.72</c:v>
                </c:pt>
                <c:pt idx="4">
                  <c:v>41.18</c:v>
                </c:pt>
                <c:pt idx="5">
                  <c:v>78.569999999999993</c:v>
                </c:pt>
                <c:pt idx="6">
                  <c:v>40</c:v>
                </c:pt>
                <c:pt idx="7">
                  <c:v>56</c:v>
                </c:pt>
                <c:pt idx="8">
                  <c:v>73.08</c:v>
                </c:pt>
                <c:pt idx="9">
                  <c:v>42.11</c:v>
                </c:pt>
                <c:pt idx="10">
                  <c:v>61.11</c:v>
                </c:pt>
                <c:pt idx="11">
                  <c:v>47.54</c:v>
                </c:pt>
                <c:pt idx="12">
                  <c:v>50</c:v>
                </c:pt>
                <c:pt idx="13">
                  <c:v>62.5</c:v>
                </c:pt>
                <c:pt idx="14">
                  <c:v>34.619999999999997</c:v>
                </c:pt>
                <c:pt idx="15">
                  <c:v>34.619999999999997</c:v>
                </c:pt>
                <c:pt idx="16">
                  <c:v>68.42</c:v>
                </c:pt>
                <c:pt idx="17">
                  <c:v>60.37</c:v>
                </c:pt>
                <c:pt idx="18">
                  <c:v>53.85</c:v>
                </c:pt>
                <c:pt idx="19">
                  <c:v>80</c:v>
                </c:pt>
                <c:pt idx="20">
                  <c:v>64.709999999999994</c:v>
                </c:pt>
                <c:pt idx="21">
                  <c:v>65.709999999999994</c:v>
                </c:pt>
                <c:pt idx="22">
                  <c:v>41.67</c:v>
                </c:pt>
                <c:pt idx="23">
                  <c:v>86</c:v>
                </c:pt>
                <c:pt idx="24">
                  <c:v>63.64</c:v>
                </c:pt>
                <c:pt idx="25">
                  <c:v>68.75</c:v>
                </c:pt>
                <c:pt idx="26">
                  <c:v>60</c:v>
                </c:pt>
                <c:pt idx="27">
                  <c:v>50</c:v>
                </c:pt>
                <c:pt idx="28">
                  <c:v>58.62</c:v>
                </c:pt>
                <c:pt idx="29">
                  <c:v>54.05</c:v>
                </c:pt>
                <c:pt idx="30">
                  <c:v>46.67</c:v>
                </c:pt>
                <c:pt idx="31">
                  <c:v>54.37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A590-4FFC-8464-2DC1839930C8}"/>
            </c:ext>
          </c:extLst>
        </c:ser>
        <c:ser>
          <c:idx val="3"/>
          <c:order val="3"/>
          <c:tx>
            <c:strRef>
              <c:f>'ГГ 10 Статистика по отметкам'!$E$8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'ГГ 10 Статистика по отметкам'!$A$8:$A$40</c:f>
              <c:strCache>
                <c:ptCount val="32"/>
                <c:pt idx="0">
                  <c:v>РФ</c:v>
                </c:pt>
                <c:pt idx="1">
                  <c:v>Приморский край</c:v>
                </c:pt>
                <c:pt idx="2">
                  <c:v>Владивостокский городской округ</c:v>
                </c:pt>
                <c:pt idx="3">
                  <c:v>Артемовский городской округ</c:v>
                </c:pt>
                <c:pt idx="4">
                  <c:v>Кавалеровский муниципальный округ</c:v>
                </c:pt>
                <c:pt idx="5">
                  <c:v>Партизанский муниципальный округ</c:v>
                </c:pt>
                <c:pt idx="6">
                  <c:v>Черниговский муниципальный округ</c:v>
                </c:pt>
                <c:pt idx="7">
                  <c:v>Яковлевский муниципальный округ</c:v>
                </c:pt>
                <c:pt idx="8">
                  <c:v>Октябрьский муниципальный округ</c:v>
                </c:pt>
                <c:pt idx="9">
                  <c:v>Анучинский муниципальный округ</c:v>
                </c:pt>
                <c:pt idx="10">
                  <c:v>Ханкайский муниципальный округ</c:v>
                </c:pt>
                <c:pt idx="11">
                  <c:v>Городской округ Большой Камень</c:v>
                </c:pt>
                <c:pt idx="12">
                  <c:v>Дальнереченский городской округ</c:v>
                </c:pt>
                <c:pt idx="13">
                  <c:v>Михайловский муниципальный округ</c:v>
                </c:pt>
                <c:pt idx="14">
                  <c:v>Пожарский муниципальный округ</c:v>
                </c:pt>
                <c:pt idx="15">
                  <c:v>Муниципальный округ город Партизанск</c:v>
                </c:pt>
                <c:pt idx="16">
                  <c:v>Муниципальный округ Спасск-Дальний</c:v>
                </c:pt>
                <c:pt idx="17">
                  <c:v>Уссурийский городской округ</c:v>
                </c:pt>
                <c:pt idx="18">
                  <c:v>Шкотовский муниципальный округ</c:v>
                </c:pt>
                <c:pt idx="19">
                  <c:v>Кировский муниципальный округ</c:v>
                </c:pt>
                <c:pt idx="20">
                  <c:v>Хорольский муниципальный округ</c:v>
                </c:pt>
                <c:pt idx="21">
                  <c:v>Чугуевский муниципальный округ</c:v>
                </c:pt>
                <c:pt idx="22">
                  <c:v>Тернейский муниципальный округ</c:v>
                </c:pt>
                <c:pt idx="23">
                  <c:v>Арсеньевский городской округ</c:v>
                </c:pt>
                <c:pt idx="24">
                  <c:v>Пограничный муниципальный округ</c:v>
                </c:pt>
                <c:pt idx="25">
                  <c:v>Надеждинский муниципальный район</c:v>
                </c:pt>
                <c:pt idx="26">
                  <c:v>Хасанский муниципальный округ</c:v>
                </c:pt>
                <c:pt idx="27">
                  <c:v>Красноармейский муниципальный округ</c:v>
                </c:pt>
                <c:pt idx="28">
                  <c:v>Находкинский городской округ</c:v>
                </c:pt>
                <c:pt idx="29">
                  <c:v>Дальнегорский муниципальный округ</c:v>
                </c:pt>
                <c:pt idx="30">
                  <c:v>Лесозаводский муниципальный округ</c:v>
                </c:pt>
                <c:pt idx="31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'ГГ 10 Статистика по отметкам'!$E$8:$E$40</c:f>
              <c:numCache>
                <c:formatCode>General</c:formatCode>
                <c:ptCount val="32"/>
                <c:pt idx="0">
                  <c:v>28.03</c:v>
                </c:pt>
                <c:pt idx="1">
                  <c:v>23.96</c:v>
                </c:pt>
                <c:pt idx="2">
                  <c:v>27.5</c:v>
                </c:pt>
                <c:pt idx="3">
                  <c:v>16.04</c:v>
                </c:pt>
                <c:pt idx="4">
                  <c:v>58.82</c:v>
                </c:pt>
                <c:pt idx="5">
                  <c:v>0</c:v>
                </c:pt>
                <c:pt idx="6">
                  <c:v>40</c:v>
                </c:pt>
                <c:pt idx="7">
                  <c:v>20</c:v>
                </c:pt>
                <c:pt idx="8">
                  <c:v>15.38</c:v>
                </c:pt>
                <c:pt idx="9">
                  <c:v>57.89</c:v>
                </c:pt>
                <c:pt idx="10">
                  <c:v>11.11</c:v>
                </c:pt>
                <c:pt idx="11">
                  <c:v>21.31</c:v>
                </c:pt>
                <c:pt idx="12">
                  <c:v>37.5</c:v>
                </c:pt>
                <c:pt idx="13">
                  <c:v>25</c:v>
                </c:pt>
                <c:pt idx="14">
                  <c:v>7.69</c:v>
                </c:pt>
                <c:pt idx="15">
                  <c:v>57.69</c:v>
                </c:pt>
                <c:pt idx="16">
                  <c:v>21.05</c:v>
                </c:pt>
                <c:pt idx="17">
                  <c:v>15.85</c:v>
                </c:pt>
                <c:pt idx="18">
                  <c:v>38.46</c:v>
                </c:pt>
                <c:pt idx="19">
                  <c:v>0</c:v>
                </c:pt>
                <c:pt idx="20">
                  <c:v>11.76</c:v>
                </c:pt>
                <c:pt idx="21">
                  <c:v>22.86</c:v>
                </c:pt>
                <c:pt idx="22">
                  <c:v>0</c:v>
                </c:pt>
                <c:pt idx="23">
                  <c:v>14</c:v>
                </c:pt>
                <c:pt idx="24">
                  <c:v>27.27</c:v>
                </c:pt>
                <c:pt idx="25">
                  <c:v>15.63</c:v>
                </c:pt>
                <c:pt idx="26">
                  <c:v>0</c:v>
                </c:pt>
                <c:pt idx="27">
                  <c:v>30</c:v>
                </c:pt>
                <c:pt idx="28">
                  <c:v>27.59</c:v>
                </c:pt>
                <c:pt idx="29">
                  <c:v>13.51</c:v>
                </c:pt>
                <c:pt idx="30">
                  <c:v>28.89</c:v>
                </c:pt>
                <c:pt idx="31">
                  <c:v>32.04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A590-4FFC-8464-2DC1839930C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2010261295"/>
        <c:axId val="2009426975"/>
      </c:barChart>
      <c:catAx>
        <c:axId val="201026129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09426975"/>
        <c:crosses val="autoZero"/>
        <c:auto val="1"/>
        <c:lblAlgn val="ctr"/>
        <c:lblOffset val="100"/>
        <c:noMultiLvlLbl val="0"/>
      </c:catAx>
      <c:valAx>
        <c:axId val="2009426975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102612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'ГГ 5 Сравнение отметок с отметк'!$B$8</c:f>
              <c:strCache>
                <c:ptCount val="1"/>
                <c:pt idx="0">
                  <c:v>Понизили (Отметка &lt; Отметка по журналу) %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'ГГ 5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округ)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'ГГ 5 Сравнение отметок с отметк'!$B$9:$B$44</c:f>
              <c:numCache>
                <c:formatCode>General</c:formatCode>
                <c:ptCount val="36"/>
                <c:pt idx="0">
                  <c:v>28.25</c:v>
                </c:pt>
                <c:pt idx="1">
                  <c:v>26.77</c:v>
                </c:pt>
                <c:pt idx="2">
                  <c:v>40.630000000000003</c:v>
                </c:pt>
                <c:pt idx="3">
                  <c:v>35.1</c:v>
                </c:pt>
                <c:pt idx="4">
                  <c:v>24.22</c:v>
                </c:pt>
                <c:pt idx="5">
                  <c:v>15.32</c:v>
                </c:pt>
                <c:pt idx="6">
                  <c:v>16.27</c:v>
                </c:pt>
                <c:pt idx="7">
                  <c:v>36.31</c:v>
                </c:pt>
                <c:pt idx="8">
                  <c:v>15.94</c:v>
                </c:pt>
                <c:pt idx="9">
                  <c:v>24</c:v>
                </c:pt>
                <c:pt idx="10">
                  <c:v>27.81</c:v>
                </c:pt>
                <c:pt idx="11">
                  <c:v>2.02</c:v>
                </c:pt>
                <c:pt idx="12">
                  <c:v>16.52</c:v>
                </c:pt>
                <c:pt idx="13">
                  <c:v>27.06</c:v>
                </c:pt>
                <c:pt idx="14">
                  <c:v>8.82</c:v>
                </c:pt>
                <c:pt idx="15">
                  <c:v>41.35</c:v>
                </c:pt>
                <c:pt idx="16">
                  <c:v>33.549999999999997</c:v>
                </c:pt>
                <c:pt idx="17">
                  <c:v>19.7</c:v>
                </c:pt>
                <c:pt idx="18">
                  <c:v>19.010000000000002</c:v>
                </c:pt>
                <c:pt idx="19">
                  <c:v>19.72</c:v>
                </c:pt>
                <c:pt idx="20">
                  <c:v>21.01</c:v>
                </c:pt>
                <c:pt idx="21">
                  <c:v>25.07</c:v>
                </c:pt>
                <c:pt idx="22">
                  <c:v>19.61</c:v>
                </c:pt>
                <c:pt idx="23">
                  <c:v>11.96</c:v>
                </c:pt>
                <c:pt idx="24">
                  <c:v>23.74</c:v>
                </c:pt>
                <c:pt idx="25">
                  <c:v>4.8499999999999996</c:v>
                </c:pt>
                <c:pt idx="26">
                  <c:v>9.43</c:v>
                </c:pt>
                <c:pt idx="27">
                  <c:v>40.57</c:v>
                </c:pt>
                <c:pt idx="28">
                  <c:v>17.78</c:v>
                </c:pt>
                <c:pt idx="29">
                  <c:v>23.97</c:v>
                </c:pt>
                <c:pt idx="30">
                  <c:v>38.46</c:v>
                </c:pt>
                <c:pt idx="31">
                  <c:v>11.43</c:v>
                </c:pt>
                <c:pt idx="32">
                  <c:v>14.5</c:v>
                </c:pt>
                <c:pt idx="33">
                  <c:v>33.78</c:v>
                </c:pt>
                <c:pt idx="34">
                  <c:v>20.75</c:v>
                </c:pt>
                <c:pt idx="35">
                  <c:v>37.909999999999997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88-4A0A-A72E-5C815DB3C8D9}"/>
            </c:ext>
          </c:extLst>
        </c:ser>
        <c:ser>
          <c:idx val="1"/>
          <c:order val="1"/>
          <c:tx>
            <c:strRef>
              <c:f>'ГГ 5 Сравнение отметок с отметк'!$C$8</c:f>
              <c:strCache>
                <c:ptCount val="1"/>
                <c:pt idx="0">
                  <c:v>Подтвердили (Отметка = Отметке по журналу) 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'ГГ 5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округ)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'ГГ 5 Сравнение отметок с отметк'!$C$9:$C$44</c:f>
              <c:numCache>
                <c:formatCode>General</c:formatCode>
                <c:ptCount val="36"/>
                <c:pt idx="0">
                  <c:v>66.58</c:v>
                </c:pt>
                <c:pt idx="1">
                  <c:v>67.19</c:v>
                </c:pt>
                <c:pt idx="2">
                  <c:v>53.13</c:v>
                </c:pt>
                <c:pt idx="3">
                  <c:v>58.52</c:v>
                </c:pt>
                <c:pt idx="4">
                  <c:v>72.239999999999995</c:v>
                </c:pt>
                <c:pt idx="5">
                  <c:v>77.48</c:v>
                </c:pt>
                <c:pt idx="6">
                  <c:v>80.12</c:v>
                </c:pt>
                <c:pt idx="7">
                  <c:v>61.31</c:v>
                </c:pt>
                <c:pt idx="8">
                  <c:v>71.010000000000005</c:v>
                </c:pt>
                <c:pt idx="9">
                  <c:v>72</c:v>
                </c:pt>
                <c:pt idx="10">
                  <c:v>69.540000000000006</c:v>
                </c:pt>
                <c:pt idx="11">
                  <c:v>81.819999999999993</c:v>
                </c:pt>
                <c:pt idx="12">
                  <c:v>79.13</c:v>
                </c:pt>
                <c:pt idx="13">
                  <c:v>66.97</c:v>
                </c:pt>
                <c:pt idx="14">
                  <c:v>85.29</c:v>
                </c:pt>
                <c:pt idx="15">
                  <c:v>54.89</c:v>
                </c:pt>
                <c:pt idx="16">
                  <c:v>58.71</c:v>
                </c:pt>
                <c:pt idx="17">
                  <c:v>72.73</c:v>
                </c:pt>
                <c:pt idx="18">
                  <c:v>73.239999999999995</c:v>
                </c:pt>
                <c:pt idx="19">
                  <c:v>76.53</c:v>
                </c:pt>
                <c:pt idx="20">
                  <c:v>71.89</c:v>
                </c:pt>
                <c:pt idx="21">
                  <c:v>66.87</c:v>
                </c:pt>
                <c:pt idx="22">
                  <c:v>75.489999999999995</c:v>
                </c:pt>
                <c:pt idx="23">
                  <c:v>86.96</c:v>
                </c:pt>
                <c:pt idx="24">
                  <c:v>74.099999999999994</c:v>
                </c:pt>
                <c:pt idx="25">
                  <c:v>91.26</c:v>
                </c:pt>
                <c:pt idx="26">
                  <c:v>83.02</c:v>
                </c:pt>
                <c:pt idx="27">
                  <c:v>52.83</c:v>
                </c:pt>
                <c:pt idx="28">
                  <c:v>77.78</c:v>
                </c:pt>
                <c:pt idx="29">
                  <c:v>72.260000000000005</c:v>
                </c:pt>
                <c:pt idx="30">
                  <c:v>56.64</c:v>
                </c:pt>
                <c:pt idx="31">
                  <c:v>81.900000000000006</c:v>
                </c:pt>
                <c:pt idx="32">
                  <c:v>81.34</c:v>
                </c:pt>
                <c:pt idx="33">
                  <c:v>57.66</c:v>
                </c:pt>
                <c:pt idx="34">
                  <c:v>68.88</c:v>
                </c:pt>
                <c:pt idx="35">
                  <c:v>55.45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688-4A0A-A72E-5C815DB3C8D9}"/>
            </c:ext>
          </c:extLst>
        </c:ser>
        <c:ser>
          <c:idx val="2"/>
          <c:order val="2"/>
          <c:tx>
            <c:strRef>
              <c:f>'ГГ 5 Сравнение отметок с отметк'!$D$8</c:f>
              <c:strCache>
                <c:ptCount val="1"/>
                <c:pt idx="0">
                  <c:v>Повысили (Отметка &gt; Отметка по журналу) %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'ГГ 5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округ)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'ГГ 5 Сравнение отметок с отметк'!$D$9:$D$44</c:f>
              <c:numCache>
                <c:formatCode>General</c:formatCode>
                <c:ptCount val="36"/>
                <c:pt idx="0">
                  <c:v>5.17</c:v>
                </c:pt>
                <c:pt idx="1">
                  <c:v>6.04</c:v>
                </c:pt>
                <c:pt idx="2">
                  <c:v>6.25</c:v>
                </c:pt>
                <c:pt idx="3">
                  <c:v>6.38</c:v>
                </c:pt>
                <c:pt idx="4">
                  <c:v>3.54</c:v>
                </c:pt>
                <c:pt idx="5">
                  <c:v>7.21</c:v>
                </c:pt>
                <c:pt idx="6">
                  <c:v>3.61</c:v>
                </c:pt>
                <c:pt idx="7">
                  <c:v>2.38</c:v>
                </c:pt>
                <c:pt idx="8">
                  <c:v>13.04</c:v>
                </c:pt>
                <c:pt idx="9">
                  <c:v>4</c:v>
                </c:pt>
                <c:pt idx="10">
                  <c:v>2.65</c:v>
                </c:pt>
                <c:pt idx="11">
                  <c:v>16.16</c:v>
                </c:pt>
                <c:pt idx="12">
                  <c:v>4.3499999999999996</c:v>
                </c:pt>
                <c:pt idx="13">
                  <c:v>5.96</c:v>
                </c:pt>
                <c:pt idx="14">
                  <c:v>5.88</c:v>
                </c:pt>
                <c:pt idx="15">
                  <c:v>3.76</c:v>
                </c:pt>
                <c:pt idx="16">
                  <c:v>7.74</c:v>
                </c:pt>
                <c:pt idx="17">
                  <c:v>7.58</c:v>
                </c:pt>
                <c:pt idx="18">
                  <c:v>7.75</c:v>
                </c:pt>
                <c:pt idx="19">
                  <c:v>3.76</c:v>
                </c:pt>
                <c:pt idx="20">
                  <c:v>7.1</c:v>
                </c:pt>
                <c:pt idx="21">
                  <c:v>8.06</c:v>
                </c:pt>
                <c:pt idx="22">
                  <c:v>4.9000000000000004</c:v>
                </c:pt>
                <c:pt idx="23">
                  <c:v>1.0900000000000001</c:v>
                </c:pt>
                <c:pt idx="24">
                  <c:v>2.16</c:v>
                </c:pt>
                <c:pt idx="25">
                  <c:v>3.88</c:v>
                </c:pt>
                <c:pt idx="26">
                  <c:v>7.55</c:v>
                </c:pt>
                <c:pt idx="27">
                  <c:v>6.6</c:v>
                </c:pt>
                <c:pt idx="28">
                  <c:v>4.4400000000000004</c:v>
                </c:pt>
                <c:pt idx="29">
                  <c:v>3.77</c:v>
                </c:pt>
                <c:pt idx="30">
                  <c:v>4.9000000000000004</c:v>
                </c:pt>
                <c:pt idx="31">
                  <c:v>6.67</c:v>
                </c:pt>
                <c:pt idx="32">
                  <c:v>4.16</c:v>
                </c:pt>
                <c:pt idx="33">
                  <c:v>8.56</c:v>
                </c:pt>
                <c:pt idx="34">
                  <c:v>10.37</c:v>
                </c:pt>
                <c:pt idx="35">
                  <c:v>6.64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688-4A0A-A72E-5C815DB3C8D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71062864"/>
        <c:axId val="460509424"/>
      </c:barChart>
      <c:catAx>
        <c:axId val="3710628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60509424"/>
        <c:crosses val="autoZero"/>
        <c:auto val="1"/>
        <c:lblAlgn val="ctr"/>
        <c:lblOffset val="100"/>
        <c:noMultiLvlLbl val="0"/>
      </c:catAx>
      <c:valAx>
        <c:axId val="460509424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1062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'ГГ 6 Сравнение отметок с отметк'!$B$8</c:f>
              <c:strCache>
                <c:ptCount val="1"/>
                <c:pt idx="0">
                  <c:v>Понизили (Отметка &lt; Отметка по журналу) %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'ГГ 6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округ)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'ГГ 6 Сравнение отметок с отметк'!$B$9:$B$44</c:f>
              <c:numCache>
                <c:formatCode>General</c:formatCode>
                <c:ptCount val="36"/>
                <c:pt idx="0">
                  <c:v>24.32</c:v>
                </c:pt>
                <c:pt idx="1">
                  <c:v>21.41</c:v>
                </c:pt>
                <c:pt idx="2">
                  <c:v>22.22</c:v>
                </c:pt>
                <c:pt idx="3">
                  <c:v>28.64</c:v>
                </c:pt>
                <c:pt idx="4">
                  <c:v>14.94</c:v>
                </c:pt>
                <c:pt idx="5">
                  <c:v>11.21</c:v>
                </c:pt>
                <c:pt idx="6">
                  <c:v>11.25</c:v>
                </c:pt>
                <c:pt idx="7">
                  <c:v>16.350000000000001</c:v>
                </c:pt>
                <c:pt idx="8">
                  <c:v>8.89</c:v>
                </c:pt>
                <c:pt idx="9">
                  <c:v>23.68</c:v>
                </c:pt>
                <c:pt idx="10">
                  <c:v>16.350000000000001</c:v>
                </c:pt>
                <c:pt idx="11">
                  <c:v>1.85</c:v>
                </c:pt>
                <c:pt idx="12">
                  <c:v>16.670000000000002</c:v>
                </c:pt>
                <c:pt idx="13">
                  <c:v>22.17</c:v>
                </c:pt>
                <c:pt idx="14">
                  <c:v>26</c:v>
                </c:pt>
                <c:pt idx="15">
                  <c:v>36.17</c:v>
                </c:pt>
                <c:pt idx="16">
                  <c:v>18.32</c:v>
                </c:pt>
                <c:pt idx="17">
                  <c:v>27.95</c:v>
                </c:pt>
                <c:pt idx="18">
                  <c:v>27.37</c:v>
                </c:pt>
                <c:pt idx="19">
                  <c:v>14.58</c:v>
                </c:pt>
                <c:pt idx="20">
                  <c:v>12.9</c:v>
                </c:pt>
                <c:pt idx="21">
                  <c:v>16.100000000000001</c:v>
                </c:pt>
                <c:pt idx="22">
                  <c:v>11.65</c:v>
                </c:pt>
                <c:pt idx="23">
                  <c:v>14.78</c:v>
                </c:pt>
                <c:pt idx="24">
                  <c:v>16.149999999999999</c:v>
                </c:pt>
                <c:pt idx="25">
                  <c:v>1.1100000000000001</c:v>
                </c:pt>
                <c:pt idx="26">
                  <c:v>45.61</c:v>
                </c:pt>
                <c:pt idx="27">
                  <c:v>20.329999999999998</c:v>
                </c:pt>
                <c:pt idx="28">
                  <c:v>11</c:v>
                </c:pt>
                <c:pt idx="29">
                  <c:v>21.4</c:v>
                </c:pt>
                <c:pt idx="30">
                  <c:v>29.59</c:v>
                </c:pt>
                <c:pt idx="31">
                  <c:v>3.23</c:v>
                </c:pt>
                <c:pt idx="32">
                  <c:v>15.03</c:v>
                </c:pt>
                <c:pt idx="33">
                  <c:v>27.45</c:v>
                </c:pt>
                <c:pt idx="34">
                  <c:v>29.25</c:v>
                </c:pt>
                <c:pt idx="35">
                  <c:v>29.68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31-4343-90E6-76E08502AE5A}"/>
            </c:ext>
          </c:extLst>
        </c:ser>
        <c:ser>
          <c:idx val="1"/>
          <c:order val="1"/>
          <c:tx>
            <c:strRef>
              <c:f>'ГГ 6 Сравнение отметок с отметк'!$C$8</c:f>
              <c:strCache>
                <c:ptCount val="1"/>
                <c:pt idx="0">
                  <c:v>Подтвердили (Отметка = Отметке по журналу) 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'ГГ 6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округ)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'ГГ 6 Сравнение отметок с отметк'!$C$9:$C$44</c:f>
              <c:numCache>
                <c:formatCode>General</c:formatCode>
                <c:ptCount val="36"/>
                <c:pt idx="0">
                  <c:v>67.89</c:v>
                </c:pt>
                <c:pt idx="1">
                  <c:v>69.36</c:v>
                </c:pt>
                <c:pt idx="2">
                  <c:v>62.96</c:v>
                </c:pt>
                <c:pt idx="3">
                  <c:v>60.79</c:v>
                </c:pt>
                <c:pt idx="4">
                  <c:v>79.09</c:v>
                </c:pt>
                <c:pt idx="5">
                  <c:v>74.77</c:v>
                </c:pt>
                <c:pt idx="6">
                  <c:v>81.88</c:v>
                </c:pt>
                <c:pt idx="7">
                  <c:v>74.84</c:v>
                </c:pt>
                <c:pt idx="8">
                  <c:v>80</c:v>
                </c:pt>
                <c:pt idx="9">
                  <c:v>71.05</c:v>
                </c:pt>
                <c:pt idx="10">
                  <c:v>78.62</c:v>
                </c:pt>
                <c:pt idx="11">
                  <c:v>96.3</c:v>
                </c:pt>
                <c:pt idx="12">
                  <c:v>82.35</c:v>
                </c:pt>
                <c:pt idx="13">
                  <c:v>74.38</c:v>
                </c:pt>
                <c:pt idx="14">
                  <c:v>72</c:v>
                </c:pt>
                <c:pt idx="15">
                  <c:v>58.87</c:v>
                </c:pt>
                <c:pt idx="16">
                  <c:v>69.47</c:v>
                </c:pt>
                <c:pt idx="17">
                  <c:v>68.94</c:v>
                </c:pt>
                <c:pt idx="18">
                  <c:v>53.68</c:v>
                </c:pt>
                <c:pt idx="19">
                  <c:v>79.69</c:v>
                </c:pt>
                <c:pt idx="20">
                  <c:v>81.05</c:v>
                </c:pt>
                <c:pt idx="21">
                  <c:v>72.62</c:v>
                </c:pt>
                <c:pt idx="22">
                  <c:v>84.47</c:v>
                </c:pt>
                <c:pt idx="23">
                  <c:v>78.260000000000005</c:v>
                </c:pt>
                <c:pt idx="24">
                  <c:v>79.23</c:v>
                </c:pt>
                <c:pt idx="25">
                  <c:v>97.78</c:v>
                </c:pt>
                <c:pt idx="26">
                  <c:v>50.88</c:v>
                </c:pt>
                <c:pt idx="27">
                  <c:v>68.849999999999994</c:v>
                </c:pt>
                <c:pt idx="28">
                  <c:v>80</c:v>
                </c:pt>
                <c:pt idx="29">
                  <c:v>73.58</c:v>
                </c:pt>
                <c:pt idx="30">
                  <c:v>59.17</c:v>
                </c:pt>
                <c:pt idx="31">
                  <c:v>85.48</c:v>
                </c:pt>
                <c:pt idx="32">
                  <c:v>77.31</c:v>
                </c:pt>
                <c:pt idx="33">
                  <c:v>52.55</c:v>
                </c:pt>
                <c:pt idx="34">
                  <c:v>60.38</c:v>
                </c:pt>
                <c:pt idx="35">
                  <c:v>51.6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C31-4343-90E6-76E08502AE5A}"/>
            </c:ext>
          </c:extLst>
        </c:ser>
        <c:ser>
          <c:idx val="2"/>
          <c:order val="2"/>
          <c:tx>
            <c:strRef>
              <c:f>'ГГ 6 Сравнение отметок с отметк'!$D$8</c:f>
              <c:strCache>
                <c:ptCount val="1"/>
                <c:pt idx="0">
                  <c:v>Повысили (Отметка &gt; Отметка по журналу) %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'ГГ 6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округ)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'ГГ 6 Сравнение отметок с отметк'!$D$9:$D$44</c:f>
              <c:numCache>
                <c:formatCode>General</c:formatCode>
                <c:ptCount val="36"/>
                <c:pt idx="0">
                  <c:v>7.79</c:v>
                </c:pt>
                <c:pt idx="1">
                  <c:v>9.23</c:v>
                </c:pt>
                <c:pt idx="2">
                  <c:v>14.81</c:v>
                </c:pt>
                <c:pt idx="3">
                  <c:v>10.57</c:v>
                </c:pt>
                <c:pt idx="4">
                  <c:v>5.97</c:v>
                </c:pt>
                <c:pt idx="5">
                  <c:v>14.02</c:v>
                </c:pt>
                <c:pt idx="6">
                  <c:v>6.88</c:v>
                </c:pt>
                <c:pt idx="7">
                  <c:v>8.81</c:v>
                </c:pt>
                <c:pt idx="8">
                  <c:v>11.11</c:v>
                </c:pt>
                <c:pt idx="9">
                  <c:v>5.26</c:v>
                </c:pt>
                <c:pt idx="10">
                  <c:v>5.03</c:v>
                </c:pt>
                <c:pt idx="11">
                  <c:v>1.85</c:v>
                </c:pt>
                <c:pt idx="12">
                  <c:v>0.98</c:v>
                </c:pt>
                <c:pt idx="13">
                  <c:v>3.45</c:v>
                </c:pt>
                <c:pt idx="14">
                  <c:v>2</c:v>
                </c:pt>
                <c:pt idx="15">
                  <c:v>4.96</c:v>
                </c:pt>
                <c:pt idx="16">
                  <c:v>12.21</c:v>
                </c:pt>
                <c:pt idx="17">
                  <c:v>3.11</c:v>
                </c:pt>
                <c:pt idx="18">
                  <c:v>18.95</c:v>
                </c:pt>
                <c:pt idx="19">
                  <c:v>5.73</c:v>
                </c:pt>
                <c:pt idx="20">
                  <c:v>6.05</c:v>
                </c:pt>
                <c:pt idx="21">
                  <c:v>11.29</c:v>
                </c:pt>
                <c:pt idx="22">
                  <c:v>3.88</c:v>
                </c:pt>
                <c:pt idx="23">
                  <c:v>6.96</c:v>
                </c:pt>
                <c:pt idx="24">
                  <c:v>4.62</c:v>
                </c:pt>
                <c:pt idx="25">
                  <c:v>1.1100000000000001</c:v>
                </c:pt>
                <c:pt idx="26">
                  <c:v>3.51</c:v>
                </c:pt>
                <c:pt idx="27">
                  <c:v>10.82</c:v>
                </c:pt>
                <c:pt idx="28">
                  <c:v>9</c:v>
                </c:pt>
                <c:pt idx="29">
                  <c:v>5.0199999999999996</c:v>
                </c:pt>
                <c:pt idx="30">
                  <c:v>11.24</c:v>
                </c:pt>
                <c:pt idx="31">
                  <c:v>11.29</c:v>
                </c:pt>
                <c:pt idx="32">
                  <c:v>7.66</c:v>
                </c:pt>
                <c:pt idx="33">
                  <c:v>20</c:v>
                </c:pt>
                <c:pt idx="34">
                  <c:v>10.38</c:v>
                </c:pt>
                <c:pt idx="35">
                  <c:v>18.72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C31-4343-90E6-76E08502AE5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292326112"/>
        <c:axId val="1293176944"/>
      </c:barChart>
      <c:catAx>
        <c:axId val="12923261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93176944"/>
        <c:crosses val="autoZero"/>
        <c:auto val="1"/>
        <c:lblAlgn val="ctr"/>
        <c:lblOffset val="100"/>
        <c:noMultiLvlLbl val="0"/>
      </c:catAx>
      <c:valAx>
        <c:axId val="1293176944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92326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'[Ф9_Сравнение отметок с отметками по журналу.xlsx]ГГ 7 Сравнение отметок с отметк'!$B$8</c:f>
              <c:strCache>
                <c:ptCount val="1"/>
                <c:pt idx="0">
                  <c:v>Понизили (Отметка &lt; Отметка по журналу) %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'[Ф9_Сравнение отметок с отметками по журналу.xlsx]ГГ 7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округ)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район)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'[Ф9_Сравнение отметок с отметками по журналу.xlsx]ГГ 7 Сравнение отметок с отметк'!$B$9:$B$44</c:f>
              <c:numCache>
                <c:formatCode>General</c:formatCode>
                <c:ptCount val="36"/>
                <c:pt idx="0">
                  <c:v>25.14</c:v>
                </c:pt>
                <c:pt idx="1">
                  <c:v>21.74</c:v>
                </c:pt>
                <c:pt idx="2">
                  <c:v>8.33</c:v>
                </c:pt>
                <c:pt idx="3">
                  <c:v>27.68</c:v>
                </c:pt>
                <c:pt idx="4">
                  <c:v>20.12</c:v>
                </c:pt>
                <c:pt idx="5">
                  <c:v>12.99</c:v>
                </c:pt>
                <c:pt idx="6">
                  <c:v>19.510000000000002</c:v>
                </c:pt>
                <c:pt idx="7">
                  <c:v>10.61</c:v>
                </c:pt>
                <c:pt idx="8">
                  <c:v>14.81</c:v>
                </c:pt>
                <c:pt idx="9">
                  <c:v>21.74</c:v>
                </c:pt>
                <c:pt idx="10">
                  <c:v>9.2799999999999994</c:v>
                </c:pt>
                <c:pt idx="11">
                  <c:v>0</c:v>
                </c:pt>
                <c:pt idx="12">
                  <c:v>30.23</c:v>
                </c:pt>
                <c:pt idx="13">
                  <c:v>10.130000000000001</c:v>
                </c:pt>
                <c:pt idx="14">
                  <c:v>6.67</c:v>
                </c:pt>
                <c:pt idx="15">
                  <c:v>33.799999999999997</c:v>
                </c:pt>
                <c:pt idx="16">
                  <c:v>30.26</c:v>
                </c:pt>
                <c:pt idx="17">
                  <c:v>16</c:v>
                </c:pt>
                <c:pt idx="18">
                  <c:v>50</c:v>
                </c:pt>
                <c:pt idx="19">
                  <c:v>7.27</c:v>
                </c:pt>
                <c:pt idx="20">
                  <c:v>5.23</c:v>
                </c:pt>
                <c:pt idx="21">
                  <c:v>24.89</c:v>
                </c:pt>
                <c:pt idx="22">
                  <c:v>7.14</c:v>
                </c:pt>
                <c:pt idx="23">
                  <c:v>47.62</c:v>
                </c:pt>
                <c:pt idx="24">
                  <c:v>26.51</c:v>
                </c:pt>
                <c:pt idx="25">
                  <c:v>3.77</c:v>
                </c:pt>
                <c:pt idx="26">
                  <c:v>12</c:v>
                </c:pt>
                <c:pt idx="27">
                  <c:v>25.48</c:v>
                </c:pt>
                <c:pt idx="28">
                  <c:v>14.55</c:v>
                </c:pt>
                <c:pt idx="29">
                  <c:v>27.94</c:v>
                </c:pt>
                <c:pt idx="30">
                  <c:v>46.23</c:v>
                </c:pt>
                <c:pt idx="31">
                  <c:v>16.670000000000002</c:v>
                </c:pt>
                <c:pt idx="32">
                  <c:v>12.05</c:v>
                </c:pt>
                <c:pt idx="33">
                  <c:v>25</c:v>
                </c:pt>
                <c:pt idx="34">
                  <c:v>18.55</c:v>
                </c:pt>
                <c:pt idx="35">
                  <c:v>28.17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32-485E-A7A7-ADBFE60A59FF}"/>
            </c:ext>
          </c:extLst>
        </c:ser>
        <c:ser>
          <c:idx val="1"/>
          <c:order val="1"/>
          <c:tx>
            <c:strRef>
              <c:f>'[Ф9_Сравнение отметок с отметками по журналу.xlsx]ГГ 7 Сравнение отметок с отметк'!$C$8</c:f>
              <c:strCache>
                <c:ptCount val="1"/>
                <c:pt idx="0">
                  <c:v>Подтвердили (Отметка = Отметке по журналу) 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'[Ф9_Сравнение отметок с отметками по журналу.xlsx]ГГ 7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округ)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район)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'[Ф9_Сравнение отметок с отметками по журналу.xlsx]ГГ 7 Сравнение отметок с отметк'!$C$9:$C$44</c:f>
              <c:numCache>
                <c:formatCode>General</c:formatCode>
                <c:ptCount val="36"/>
                <c:pt idx="0">
                  <c:v>67.7</c:v>
                </c:pt>
                <c:pt idx="1">
                  <c:v>70.3</c:v>
                </c:pt>
                <c:pt idx="2">
                  <c:v>75</c:v>
                </c:pt>
                <c:pt idx="3">
                  <c:v>63.34</c:v>
                </c:pt>
                <c:pt idx="4">
                  <c:v>76.28</c:v>
                </c:pt>
                <c:pt idx="5">
                  <c:v>79.22</c:v>
                </c:pt>
                <c:pt idx="6">
                  <c:v>79.27</c:v>
                </c:pt>
                <c:pt idx="7">
                  <c:v>86.36</c:v>
                </c:pt>
                <c:pt idx="8">
                  <c:v>75.930000000000007</c:v>
                </c:pt>
                <c:pt idx="9">
                  <c:v>78.260000000000005</c:v>
                </c:pt>
                <c:pt idx="10">
                  <c:v>87.63</c:v>
                </c:pt>
                <c:pt idx="11">
                  <c:v>77.78</c:v>
                </c:pt>
                <c:pt idx="12">
                  <c:v>55.81</c:v>
                </c:pt>
                <c:pt idx="13">
                  <c:v>82.28</c:v>
                </c:pt>
                <c:pt idx="14">
                  <c:v>91.11</c:v>
                </c:pt>
                <c:pt idx="15">
                  <c:v>57.75</c:v>
                </c:pt>
                <c:pt idx="16">
                  <c:v>59.21</c:v>
                </c:pt>
                <c:pt idx="17">
                  <c:v>76.8</c:v>
                </c:pt>
                <c:pt idx="18">
                  <c:v>50</c:v>
                </c:pt>
                <c:pt idx="19">
                  <c:v>87.27</c:v>
                </c:pt>
                <c:pt idx="20">
                  <c:v>91.5</c:v>
                </c:pt>
                <c:pt idx="21">
                  <c:v>65.150000000000006</c:v>
                </c:pt>
                <c:pt idx="22">
                  <c:v>71.430000000000007</c:v>
                </c:pt>
                <c:pt idx="23">
                  <c:v>42.86</c:v>
                </c:pt>
                <c:pt idx="24">
                  <c:v>63.86</c:v>
                </c:pt>
                <c:pt idx="25">
                  <c:v>90.57</c:v>
                </c:pt>
                <c:pt idx="26">
                  <c:v>84</c:v>
                </c:pt>
                <c:pt idx="27">
                  <c:v>63.94</c:v>
                </c:pt>
                <c:pt idx="28">
                  <c:v>83.64</c:v>
                </c:pt>
                <c:pt idx="29">
                  <c:v>65.44</c:v>
                </c:pt>
                <c:pt idx="30">
                  <c:v>45.28</c:v>
                </c:pt>
                <c:pt idx="31">
                  <c:v>80.95</c:v>
                </c:pt>
                <c:pt idx="32">
                  <c:v>80.13</c:v>
                </c:pt>
                <c:pt idx="33">
                  <c:v>63.57</c:v>
                </c:pt>
                <c:pt idx="34">
                  <c:v>74.19</c:v>
                </c:pt>
                <c:pt idx="35">
                  <c:v>50.7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632-485E-A7A7-ADBFE60A59FF}"/>
            </c:ext>
          </c:extLst>
        </c:ser>
        <c:ser>
          <c:idx val="2"/>
          <c:order val="2"/>
          <c:tx>
            <c:strRef>
              <c:f>'[Ф9_Сравнение отметок с отметками по журналу.xlsx]ГГ 7 Сравнение отметок с отметк'!$D$8</c:f>
              <c:strCache>
                <c:ptCount val="1"/>
                <c:pt idx="0">
                  <c:v>Повысили (Отметка &gt; Отметка по журналу) %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'[Ф9_Сравнение отметок с отметками по журналу.xlsx]ГГ 7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округ)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район)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'[Ф9_Сравнение отметок с отметками по журналу.xlsx]ГГ 7 Сравнение отметок с отметк'!$D$9:$D$44</c:f>
              <c:numCache>
                <c:formatCode>General</c:formatCode>
                <c:ptCount val="36"/>
                <c:pt idx="0">
                  <c:v>7.17</c:v>
                </c:pt>
                <c:pt idx="1">
                  <c:v>7.96</c:v>
                </c:pt>
                <c:pt idx="2">
                  <c:v>16.670000000000002</c:v>
                </c:pt>
                <c:pt idx="3">
                  <c:v>8.9700000000000006</c:v>
                </c:pt>
                <c:pt idx="4">
                  <c:v>3.6</c:v>
                </c:pt>
                <c:pt idx="5">
                  <c:v>7.79</c:v>
                </c:pt>
                <c:pt idx="6">
                  <c:v>1.22</c:v>
                </c:pt>
                <c:pt idx="7">
                  <c:v>3.03</c:v>
                </c:pt>
                <c:pt idx="8">
                  <c:v>9.26</c:v>
                </c:pt>
                <c:pt idx="9">
                  <c:v>0</c:v>
                </c:pt>
                <c:pt idx="10">
                  <c:v>3.09</c:v>
                </c:pt>
                <c:pt idx="11">
                  <c:v>22.22</c:v>
                </c:pt>
                <c:pt idx="12">
                  <c:v>13.95</c:v>
                </c:pt>
                <c:pt idx="13">
                  <c:v>7.59</c:v>
                </c:pt>
                <c:pt idx="14">
                  <c:v>2.2200000000000002</c:v>
                </c:pt>
                <c:pt idx="15">
                  <c:v>8.4499999999999993</c:v>
                </c:pt>
                <c:pt idx="16">
                  <c:v>10.53</c:v>
                </c:pt>
                <c:pt idx="17">
                  <c:v>7.2</c:v>
                </c:pt>
                <c:pt idx="18">
                  <c:v>0</c:v>
                </c:pt>
                <c:pt idx="19">
                  <c:v>5.45</c:v>
                </c:pt>
                <c:pt idx="20">
                  <c:v>3.27</c:v>
                </c:pt>
                <c:pt idx="21">
                  <c:v>9.9600000000000009</c:v>
                </c:pt>
                <c:pt idx="22">
                  <c:v>21.43</c:v>
                </c:pt>
                <c:pt idx="23">
                  <c:v>9.52</c:v>
                </c:pt>
                <c:pt idx="24">
                  <c:v>9.64</c:v>
                </c:pt>
                <c:pt idx="25">
                  <c:v>5.66</c:v>
                </c:pt>
                <c:pt idx="26">
                  <c:v>4</c:v>
                </c:pt>
                <c:pt idx="27">
                  <c:v>10.58</c:v>
                </c:pt>
                <c:pt idx="28">
                  <c:v>1.82</c:v>
                </c:pt>
                <c:pt idx="29">
                  <c:v>6.62</c:v>
                </c:pt>
                <c:pt idx="30">
                  <c:v>8.49</c:v>
                </c:pt>
                <c:pt idx="31">
                  <c:v>2.38</c:v>
                </c:pt>
                <c:pt idx="32">
                  <c:v>7.81</c:v>
                </c:pt>
                <c:pt idx="33">
                  <c:v>11.43</c:v>
                </c:pt>
                <c:pt idx="34">
                  <c:v>7.26</c:v>
                </c:pt>
                <c:pt idx="35">
                  <c:v>21.13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632-485E-A7A7-ADBFE60A59F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47359471"/>
        <c:axId val="543366255"/>
      </c:barChart>
      <c:catAx>
        <c:axId val="54735947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43366255"/>
        <c:crosses val="autoZero"/>
        <c:auto val="1"/>
        <c:lblAlgn val="ctr"/>
        <c:lblOffset val="100"/>
        <c:noMultiLvlLbl val="0"/>
      </c:catAx>
      <c:valAx>
        <c:axId val="543366255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473594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'[Ф9_Сравнение отметок с отметками по журналу.xlsx]ГГ 7 Сравнение отметок с отметк'!$B$8</c:f>
              <c:strCache>
                <c:ptCount val="1"/>
                <c:pt idx="0">
                  <c:v>Понизили (Отметка &lt; Отметка по журналу) %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'[Ф9_Сравнение отметок с отметками по журналу.xlsx]ГГ 7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округ)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район)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'[Ф9_Сравнение отметок с отметками по журналу.xlsx]ГГ 7 Сравнение отметок с отметк'!$B$9:$B$44</c:f>
              <c:numCache>
                <c:formatCode>General</c:formatCode>
                <c:ptCount val="36"/>
                <c:pt idx="0">
                  <c:v>25.14</c:v>
                </c:pt>
                <c:pt idx="1">
                  <c:v>21.74</c:v>
                </c:pt>
                <c:pt idx="2">
                  <c:v>8.33</c:v>
                </c:pt>
                <c:pt idx="3">
                  <c:v>27.68</c:v>
                </c:pt>
                <c:pt idx="4">
                  <c:v>20.12</c:v>
                </c:pt>
                <c:pt idx="5">
                  <c:v>12.99</c:v>
                </c:pt>
                <c:pt idx="6">
                  <c:v>19.510000000000002</c:v>
                </c:pt>
                <c:pt idx="7">
                  <c:v>10.61</c:v>
                </c:pt>
                <c:pt idx="8">
                  <c:v>14.81</c:v>
                </c:pt>
                <c:pt idx="9">
                  <c:v>21.74</c:v>
                </c:pt>
                <c:pt idx="10">
                  <c:v>9.2799999999999994</c:v>
                </c:pt>
                <c:pt idx="11">
                  <c:v>0</c:v>
                </c:pt>
                <c:pt idx="12">
                  <c:v>30.23</c:v>
                </c:pt>
                <c:pt idx="13">
                  <c:v>10.130000000000001</c:v>
                </c:pt>
                <c:pt idx="14">
                  <c:v>6.67</c:v>
                </c:pt>
                <c:pt idx="15">
                  <c:v>33.799999999999997</c:v>
                </c:pt>
                <c:pt idx="16">
                  <c:v>30.26</c:v>
                </c:pt>
                <c:pt idx="17">
                  <c:v>16</c:v>
                </c:pt>
                <c:pt idx="18">
                  <c:v>50</c:v>
                </c:pt>
                <c:pt idx="19">
                  <c:v>7.27</c:v>
                </c:pt>
                <c:pt idx="20">
                  <c:v>5.23</c:v>
                </c:pt>
                <c:pt idx="21">
                  <c:v>24.89</c:v>
                </c:pt>
                <c:pt idx="22">
                  <c:v>7.14</c:v>
                </c:pt>
                <c:pt idx="23">
                  <c:v>47.62</c:v>
                </c:pt>
                <c:pt idx="24">
                  <c:v>26.51</c:v>
                </c:pt>
                <c:pt idx="25">
                  <c:v>3.77</c:v>
                </c:pt>
                <c:pt idx="26">
                  <c:v>12</c:v>
                </c:pt>
                <c:pt idx="27">
                  <c:v>25.48</c:v>
                </c:pt>
                <c:pt idx="28">
                  <c:v>14.55</c:v>
                </c:pt>
                <c:pt idx="29">
                  <c:v>27.94</c:v>
                </c:pt>
                <c:pt idx="30">
                  <c:v>46.23</c:v>
                </c:pt>
                <c:pt idx="31">
                  <c:v>16.670000000000002</c:v>
                </c:pt>
                <c:pt idx="32">
                  <c:v>12.05</c:v>
                </c:pt>
                <c:pt idx="33">
                  <c:v>25</c:v>
                </c:pt>
                <c:pt idx="34">
                  <c:v>18.55</c:v>
                </c:pt>
                <c:pt idx="35">
                  <c:v>28.17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19-4F46-8577-B0DC2FE9877A}"/>
            </c:ext>
          </c:extLst>
        </c:ser>
        <c:ser>
          <c:idx val="1"/>
          <c:order val="1"/>
          <c:tx>
            <c:strRef>
              <c:f>'[Ф9_Сравнение отметок с отметками по журналу.xlsx]ГГ 7 Сравнение отметок с отметк'!$C$8</c:f>
              <c:strCache>
                <c:ptCount val="1"/>
                <c:pt idx="0">
                  <c:v>Подтвердили (Отметка = Отметке по журналу) 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'[Ф9_Сравнение отметок с отметками по журналу.xlsx]ГГ 7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округ)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район)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'[Ф9_Сравнение отметок с отметками по журналу.xlsx]ГГ 7 Сравнение отметок с отметк'!$C$9:$C$44</c:f>
              <c:numCache>
                <c:formatCode>General</c:formatCode>
                <c:ptCount val="36"/>
                <c:pt idx="0">
                  <c:v>67.7</c:v>
                </c:pt>
                <c:pt idx="1">
                  <c:v>70.3</c:v>
                </c:pt>
                <c:pt idx="2">
                  <c:v>75</c:v>
                </c:pt>
                <c:pt idx="3">
                  <c:v>63.34</c:v>
                </c:pt>
                <c:pt idx="4">
                  <c:v>76.28</c:v>
                </c:pt>
                <c:pt idx="5">
                  <c:v>79.22</c:v>
                </c:pt>
                <c:pt idx="6">
                  <c:v>79.27</c:v>
                </c:pt>
                <c:pt idx="7">
                  <c:v>86.36</c:v>
                </c:pt>
                <c:pt idx="8">
                  <c:v>75.930000000000007</c:v>
                </c:pt>
                <c:pt idx="9">
                  <c:v>78.260000000000005</c:v>
                </c:pt>
                <c:pt idx="10">
                  <c:v>87.63</c:v>
                </c:pt>
                <c:pt idx="11">
                  <c:v>77.78</c:v>
                </c:pt>
                <c:pt idx="12">
                  <c:v>55.81</c:v>
                </c:pt>
                <c:pt idx="13">
                  <c:v>82.28</c:v>
                </c:pt>
                <c:pt idx="14">
                  <c:v>91.11</c:v>
                </c:pt>
                <c:pt idx="15">
                  <c:v>57.75</c:v>
                </c:pt>
                <c:pt idx="16">
                  <c:v>59.21</c:v>
                </c:pt>
                <c:pt idx="17">
                  <c:v>76.8</c:v>
                </c:pt>
                <c:pt idx="18">
                  <c:v>50</c:v>
                </c:pt>
                <c:pt idx="19">
                  <c:v>87.27</c:v>
                </c:pt>
                <c:pt idx="20">
                  <c:v>91.5</c:v>
                </c:pt>
                <c:pt idx="21">
                  <c:v>65.150000000000006</c:v>
                </c:pt>
                <c:pt idx="22">
                  <c:v>71.430000000000007</c:v>
                </c:pt>
                <c:pt idx="23">
                  <c:v>42.86</c:v>
                </c:pt>
                <c:pt idx="24">
                  <c:v>63.86</c:v>
                </c:pt>
                <c:pt idx="25">
                  <c:v>90.57</c:v>
                </c:pt>
                <c:pt idx="26">
                  <c:v>84</c:v>
                </c:pt>
                <c:pt idx="27">
                  <c:v>63.94</c:v>
                </c:pt>
                <c:pt idx="28">
                  <c:v>83.64</c:v>
                </c:pt>
                <c:pt idx="29">
                  <c:v>65.44</c:v>
                </c:pt>
                <c:pt idx="30">
                  <c:v>45.28</c:v>
                </c:pt>
                <c:pt idx="31">
                  <c:v>80.95</c:v>
                </c:pt>
                <c:pt idx="32">
                  <c:v>80.13</c:v>
                </c:pt>
                <c:pt idx="33">
                  <c:v>63.57</c:v>
                </c:pt>
                <c:pt idx="34">
                  <c:v>74.19</c:v>
                </c:pt>
                <c:pt idx="35">
                  <c:v>50.7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819-4F46-8577-B0DC2FE9877A}"/>
            </c:ext>
          </c:extLst>
        </c:ser>
        <c:ser>
          <c:idx val="2"/>
          <c:order val="2"/>
          <c:tx>
            <c:strRef>
              <c:f>'[Ф9_Сравнение отметок с отметками по журналу.xlsx]ГГ 7 Сравнение отметок с отметк'!$D$8</c:f>
              <c:strCache>
                <c:ptCount val="1"/>
                <c:pt idx="0">
                  <c:v>Повысили (Отметка &gt; Отметка по журналу) %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'[Ф9_Сравнение отметок с отметками по журналу.xlsx]ГГ 7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округ)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район)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'[Ф9_Сравнение отметок с отметками по журналу.xlsx]ГГ 7 Сравнение отметок с отметк'!$D$9:$D$44</c:f>
              <c:numCache>
                <c:formatCode>General</c:formatCode>
                <c:ptCount val="36"/>
                <c:pt idx="0">
                  <c:v>7.17</c:v>
                </c:pt>
                <c:pt idx="1">
                  <c:v>7.96</c:v>
                </c:pt>
                <c:pt idx="2">
                  <c:v>16.670000000000002</c:v>
                </c:pt>
                <c:pt idx="3">
                  <c:v>8.9700000000000006</c:v>
                </c:pt>
                <c:pt idx="4">
                  <c:v>3.6</c:v>
                </c:pt>
                <c:pt idx="5">
                  <c:v>7.79</c:v>
                </c:pt>
                <c:pt idx="6">
                  <c:v>1.22</c:v>
                </c:pt>
                <c:pt idx="7">
                  <c:v>3.03</c:v>
                </c:pt>
                <c:pt idx="8">
                  <c:v>9.26</c:v>
                </c:pt>
                <c:pt idx="9">
                  <c:v>0</c:v>
                </c:pt>
                <c:pt idx="10">
                  <c:v>3.09</c:v>
                </c:pt>
                <c:pt idx="11">
                  <c:v>22.22</c:v>
                </c:pt>
                <c:pt idx="12">
                  <c:v>13.95</c:v>
                </c:pt>
                <c:pt idx="13">
                  <c:v>7.59</c:v>
                </c:pt>
                <c:pt idx="14">
                  <c:v>2.2200000000000002</c:v>
                </c:pt>
                <c:pt idx="15">
                  <c:v>8.4499999999999993</c:v>
                </c:pt>
                <c:pt idx="16">
                  <c:v>10.53</c:v>
                </c:pt>
                <c:pt idx="17">
                  <c:v>7.2</c:v>
                </c:pt>
                <c:pt idx="18">
                  <c:v>0</c:v>
                </c:pt>
                <c:pt idx="19">
                  <c:v>5.45</c:v>
                </c:pt>
                <c:pt idx="20">
                  <c:v>3.27</c:v>
                </c:pt>
                <c:pt idx="21">
                  <c:v>9.9600000000000009</c:v>
                </c:pt>
                <c:pt idx="22">
                  <c:v>21.43</c:v>
                </c:pt>
                <c:pt idx="23">
                  <c:v>9.52</c:v>
                </c:pt>
                <c:pt idx="24">
                  <c:v>9.64</c:v>
                </c:pt>
                <c:pt idx="25">
                  <c:v>5.66</c:v>
                </c:pt>
                <c:pt idx="26">
                  <c:v>4</c:v>
                </c:pt>
                <c:pt idx="27">
                  <c:v>10.58</c:v>
                </c:pt>
                <c:pt idx="28">
                  <c:v>1.82</c:v>
                </c:pt>
                <c:pt idx="29">
                  <c:v>6.62</c:v>
                </c:pt>
                <c:pt idx="30">
                  <c:v>8.49</c:v>
                </c:pt>
                <c:pt idx="31">
                  <c:v>2.38</c:v>
                </c:pt>
                <c:pt idx="32">
                  <c:v>7.81</c:v>
                </c:pt>
                <c:pt idx="33">
                  <c:v>11.43</c:v>
                </c:pt>
                <c:pt idx="34">
                  <c:v>7.26</c:v>
                </c:pt>
                <c:pt idx="35">
                  <c:v>21.13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819-4F46-8577-B0DC2FE9877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47359471"/>
        <c:axId val="543366255"/>
      </c:barChart>
      <c:catAx>
        <c:axId val="54735947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43366255"/>
        <c:crosses val="autoZero"/>
        <c:auto val="1"/>
        <c:lblAlgn val="ctr"/>
        <c:lblOffset val="100"/>
        <c:noMultiLvlLbl val="0"/>
      </c:catAx>
      <c:valAx>
        <c:axId val="543366255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473594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71A82C1-5FFE-99FC-44F7-8EBF2B1B98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0B3D208-D754-2459-EAA9-83F5DB93161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F74271-1331-4452-881E-898437D3224A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34E2EEE-26BA-EF38-8770-4D4B49411EF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F3650DF-EBD7-1244-E1D3-0E3B8562415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9DB568-9709-4CEA-A565-5ED5DEAE58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5616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1C531-2026-422A-AC09-D689914D3051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B3C417-27E4-4FB8-9B77-C7EDFB723A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1838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2CD8070-D9CD-8D41-1F42-C33AE22D67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5767F854-6F87-EA0C-1A9B-AB8A17037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56760"/>
            <a:ext cx="10515600" cy="9723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id="{A3AC097A-484F-D4FF-B96D-5C68211E0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547360"/>
            <a:ext cx="10515600" cy="1112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49036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2C1D20F5-CE80-6AB5-012B-ED08711CB1A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12191999 w 12192000"/>
              <a:gd name="connsiteY3" fmla="*/ 6858000 h 6858000"/>
              <a:gd name="connsiteX4" fmla="*/ 12191999 w 12192000"/>
              <a:gd name="connsiteY4" fmla="*/ 3430270 h 6858000"/>
              <a:gd name="connsiteX5" fmla="*/ 8764269 w 12192000"/>
              <a:gd name="connsiteY5" fmla="*/ 6858000 h 6858000"/>
              <a:gd name="connsiteX6" fmla="*/ 0 w 12192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12191999" y="6858000"/>
                </a:lnTo>
                <a:lnTo>
                  <a:pt x="12191999" y="3430270"/>
                </a:lnTo>
                <a:cubicBezTo>
                  <a:pt x="12191999" y="5329555"/>
                  <a:pt x="10662919" y="6858000"/>
                  <a:pt x="8764269" y="6858000"/>
                </a:cubicBez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r>
              <a:rPr lang="ru-RU" dirty="0"/>
              <a:t>Фото</a:t>
            </a:r>
          </a:p>
        </p:txBody>
      </p:sp>
      <p:sp>
        <p:nvSpPr>
          <p:cNvPr id="17" name="Полилиния: фигура 16">
            <a:extLst>
              <a:ext uri="{FF2B5EF4-FFF2-40B4-BE49-F238E27FC236}">
                <a16:creationId xmlns:a16="http://schemas.microsoft.com/office/drawing/2014/main" id="{65A9FB47-03F0-836A-5245-19852DA4EDB5}"/>
              </a:ext>
            </a:extLst>
          </p:cNvPr>
          <p:cNvSpPr/>
          <p:nvPr/>
        </p:nvSpPr>
        <p:spPr>
          <a:xfrm>
            <a:off x="8764269" y="3430270"/>
            <a:ext cx="3427730" cy="3427729"/>
          </a:xfrm>
          <a:custGeom>
            <a:avLst/>
            <a:gdLst>
              <a:gd name="connsiteX0" fmla="*/ 3427730 w 3427730"/>
              <a:gd name="connsiteY0" fmla="*/ 0 h 3427729"/>
              <a:gd name="connsiteX1" fmla="*/ 0 w 3427730"/>
              <a:gd name="connsiteY1" fmla="*/ 3427730 h 3427729"/>
              <a:gd name="connsiteX2" fmla="*/ 3427730 w 3427730"/>
              <a:gd name="connsiteY2" fmla="*/ 3427730 h 3427729"/>
              <a:gd name="connsiteX3" fmla="*/ 3427730 w 3427730"/>
              <a:gd name="connsiteY3" fmla="*/ 0 h 3427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7730" h="3427729">
                <a:moveTo>
                  <a:pt x="3427730" y="0"/>
                </a:moveTo>
                <a:cubicBezTo>
                  <a:pt x="3427730" y="1899285"/>
                  <a:pt x="1898650" y="3427730"/>
                  <a:pt x="0" y="3427730"/>
                </a:cubicBezTo>
                <a:lnTo>
                  <a:pt x="3427730" y="3427730"/>
                </a:lnTo>
                <a:lnTo>
                  <a:pt x="3427730" y="0"/>
                </a:lnTo>
                <a:close/>
              </a:path>
            </a:pathLst>
          </a:custGeom>
          <a:solidFill>
            <a:srgbClr val="138189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303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53D96DD-D849-71BA-6111-25ADD9B57E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Рисунок 18">
            <a:extLst>
              <a:ext uri="{FF2B5EF4-FFF2-40B4-BE49-F238E27FC236}">
                <a16:creationId xmlns:a16="http://schemas.microsoft.com/office/drawing/2014/main" id="{E797736F-CF0D-0124-7BE7-75B7E68531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11150" y="341630"/>
            <a:ext cx="6174740" cy="6174740"/>
          </a:xfrm>
          <a:custGeom>
            <a:avLst/>
            <a:gdLst>
              <a:gd name="connsiteX0" fmla="*/ 3087371 w 6174740"/>
              <a:gd name="connsiteY0" fmla="*/ 0 h 6174740"/>
              <a:gd name="connsiteX1" fmla="*/ 4813490 w 6174740"/>
              <a:gd name="connsiteY1" fmla="*/ 527309 h 6174740"/>
              <a:gd name="connsiteX2" fmla="*/ 4992272 w 6174740"/>
              <a:gd name="connsiteY2" fmla="*/ 661004 h 6174740"/>
              <a:gd name="connsiteX3" fmla="*/ 5051169 w 6174740"/>
              <a:gd name="connsiteY3" fmla="*/ 705048 h 6174740"/>
              <a:gd name="connsiteX4" fmla="*/ 5270421 w 6174740"/>
              <a:gd name="connsiteY4" fmla="*/ 904320 h 6174740"/>
              <a:gd name="connsiteX5" fmla="*/ 6174740 w 6174740"/>
              <a:gd name="connsiteY5" fmla="*/ 3087370 h 6174740"/>
              <a:gd name="connsiteX6" fmla="*/ 6035981 w 6174740"/>
              <a:gd name="connsiteY6" fmla="*/ 4005410 h 6174740"/>
              <a:gd name="connsiteX7" fmla="*/ 5802213 w 6174740"/>
              <a:gd name="connsiteY7" fmla="*/ 4558935 h 6174740"/>
              <a:gd name="connsiteX8" fmla="*/ 4559217 w 6174740"/>
              <a:gd name="connsiteY8" fmla="*/ 5802085 h 6174740"/>
              <a:gd name="connsiteX9" fmla="*/ 3557662 w 6174740"/>
              <a:gd name="connsiteY9" fmla="*/ 6139164 h 6174740"/>
              <a:gd name="connsiteX10" fmla="*/ 3403119 w 6174740"/>
              <a:gd name="connsiteY10" fmla="*/ 6158799 h 6174740"/>
              <a:gd name="connsiteX11" fmla="*/ 3246290 w 6174740"/>
              <a:gd name="connsiteY11" fmla="*/ 6170723 h 6174740"/>
              <a:gd name="connsiteX12" fmla="*/ 3087370 w 6174740"/>
              <a:gd name="connsiteY12" fmla="*/ 6174740 h 6174740"/>
              <a:gd name="connsiteX13" fmla="*/ 2928506 w 6174740"/>
              <a:gd name="connsiteY13" fmla="*/ 6170723 h 6174740"/>
              <a:gd name="connsiteX14" fmla="*/ 0 w 6174740"/>
              <a:gd name="connsiteY14" fmla="*/ 3087370 h 6174740"/>
              <a:gd name="connsiteX15" fmla="*/ 3087371 w 6174740"/>
              <a:gd name="connsiteY15" fmla="*/ 0 h 6174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174740" h="6174740">
                <a:moveTo>
                  <a:pt x="3087371" y="0"/>
                </a:moveTo>
                <a:cubicBezTo>
                  <a:pt x="3726736" y="0"/>
                  <a:pt x="4320739" y="194400"/>
                  <a:pt x="4813490" y="527309"/>
                </a:cubicBezTo>
                <a:lnTo>
                  <a:pt x="4992272" y="661004"/>
                </a:lnTo>
                <a:lnTo>
                  <a:pt x="5051169" y="705048"/>
                </a:lnTo>
                <a:cubicBezTo>
                  <a:pt x="5127411" y="767969"/>
                  <a:pt x="5200581" y="834479"/>
                  <a:pt x="5270421" y="904320"/>
                </a:cubicBezTo>
                <a:cubicBezTo>
                  <a:pt x="5829142" y="1463040"/>
                  <a:pt x="6174740" y="2234883"/>
                  <a:pt x="6174740" y="3087370"/>
                </a:cubicBezTo>
                <a:cubicBezTo>
                  <a:pt x="6174740" y="3407053"/>
                  <a:pt x="6126163" y="3715395"/>
                  <a:pt x="6035981" y="4005410"/>
                </a:cubicBezTo>
                <a:cubicBezTo>
                  <a:pt x="5975860" y="4198754"/>
                  <a:pt x="5897249" y="4383952"/>
                  <a:pt x="5802213" y="4558935"/>
                </a:cubicBezTo>
                <a:cubicBezTo>
                  <a:pt x="5517105" y="5083885"/>
                  <a:pt x="5084177" y="5516897"/>
                  <a:pt x="4559217" y="5802085"/>
                </a:cubicBezTo>
                <a:cubicBezTo>
                  <a:pt x="4252991" y="5968444"/>
                  <a:pt x="3915448" y="6084501"/>
                  <a:pt x="3557662" y="6139164"/>
                </a:cubicBezTo>
                <a:cubicBezTo>
                  <a:pt x="3506550" y="6146972"/>
                  <a:pt x="3455025" y="6153528"/>
                  <a:pt x="3403119" y="6158799"/>
                </a:cubicBezTo>
                <a:cubicBezTo>
                  <a:pt x="3351213" y="6164070"/>
                  <a:pt x="3298926" y="6168055"/>
                  <a:pt x="3246290" y="6170723"/>
                </a:cubicBezTo>
                <a:lnTo>
                  <a:pt x="3087370" y="6174740"/>
                </a:lnTo>
                <a:lnTo>
                  <a:pt x="2928506" y="6170723"/>
                </a:lnTo>
                <a:cubicBezTo>
                  <a:pt x="1297346" y="6088026"/>
                  <a:pt x="0" y="4739065"/>
                  <a:pt x="0" y="3087370"/>
                </a:cubicBezTo>
                <a:cubicBezTo>
                  <a:pt x="0" y="1382395"/>
                  <a:pt x="1382395" y="0"/>
                  <a:pt x="3087371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r>
              <a:rPr lang="ru-RU" dirty="0"/>
              <a:t>Фото</a:t>
            </a:r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9F91FFF6-4C03-7D93-625D-47EC29924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7040" y="1097281"/>
            <a:ext cx="4663440" cy="5562599"/>
          </a:xfrm>
        </p:spPr>
        <p:txBody>
          <a:bodyPr/>
          <a:lstStyle>
            <a:lvl1pPr algn="l">
              <a:defRPr lang="ru-RU" dirty="0" smtClean="0">
                <a:solidFill>
                  <a:schemeClr val="bg1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chemeClr val="bg1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chemeClr val="bg1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chemeClr val="bg1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chemeClr val="bg1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3894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9E31CE9-C203-BF5A-9453-3523A756FD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10728960" cy="4594226"/>
          </a:xfrm>
        </p:spPr>
        <p:txBody>
          <a:bodyPr/>
          <a:lstStyle>
            <a:lvl1pPr marL="342900" indent="-34290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800100" indent="-34290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1257300" indent="-34290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657350" indent="-28575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2114550" indent="-28575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9693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9E31CE9-C203-BF5A-9453-3523A756FD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BA04DC2-40A0-83AD-C210-4FB4ACA43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654E0DCD-021D-F45C-2EDF-22567DC72B9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941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42530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D7C2658-4A48-CBAF-1A82-0E58F5EBF1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107289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78217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D7C2658-4A48-CBAF-1A82-0E58F5EBF1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AE1843D4-49AC-1F6A-A790-A50BD02BDF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D165736-A4CD-E14C-E750-388DB8D36EF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941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7641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F78266-F8A0-5247-11A9-BBF2F4FB57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107289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74950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F78266-F8A0-5247-11A9-BBF2F4FB57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A1DDF331-2770-C4DD-6ACE-560DF3BAD0E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941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34008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5270E1-4BAB-A5BC-91CF-58DB05B9280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107289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88049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C76EB2BD-F2B4-D605-EF79-8FBD2DA6A4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Рисунок 27">
            <a:extLst>
              <a:ext uri="{FF2B5EF4-FFF2-40B4-BE49-F238E27FC236}">
                <a16:creationId xmlns:a16="http://schemas.microsoft.com/office/drawing/2014/main" id="{598F62C9-8BAB-8957-DA8D-D17A7AC685D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5334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cubicBezTo>
                  <a:pt x="12192000" y="3799205"/>
                  <a:pt x="9133205" y="6858000"/>
                  <a:pt x="5334000" y="6858000"/>
                </a:cubicBez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r>
              <a:rPr lang="ru-RU" dirty="0"/>
              <a:t>Фото</a:t>
            </a:r>
          </a:p>
        </p:txBody>
      </p:sp>
    </p:spTree>
    <p:extLst>
      <p:ext uri="{BB962C8B-B14F-4D97-AF65-F5344CB8AC3E}">
        <p14:creationId xmlns:p14="http://schemas.microsoft.com/office/powerpoint/2010/main" val="626356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70FFDF-0F1C-1BDE-2C7C-6F1EEA51E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56760"/>
            <a:ext cx="10515600" cy="9723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42A32B-87BF-A1C4-AE44-6C01AC3A94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5547360"/>
            <a:ext cx="10515600" cy="1112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32791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0" r:id="rId3"/>
    <p:sldLayoutId id="2147483663" r:id="rId4"/>
    <p:sldLayoutId id="2147483669" r:id="rId5"/>
    <p:sldLayoutId id="2147483664" r:id="rId6"/>
    <p:sldLayoutId id="2147483668" r:id="rId7"/>
    <p:sldLayoutId id="2147483665" r:id="rId8"/>
    <p:sldLayoutId id="2147483651" r:id="rId9"/>
    <p:sldLayoutId id="2147483661" r:id="rId10"/>
    <p:sldLayoutId id="2147483662" r:id="rId11"/>
  </p:sldLayoutIdLst>
  <p:hf sldNum="0"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7006AD5E-8059-51D8-7B2E-A3A2EF52D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108" y="4317863"/>
            <a:ext cx="10515600" cy="972343"/>
          </a:xfrm>
        </p:spPr>
        <p:txBody>
          <a:bodyPr>
            <a:noAutofit/>
          </a:bodyPr>
          <a:lstStyle/>
          <a:p>
            <a:r>
              <a:rPr lang="ru-RU" sz="2800" b="1" dirty="0"/>
              <a:t>Результаты Всероссийских проверочных работ   </a:t>
            </a:r>
            <a:br>
              <a:rPr lang="ru-RU" sz="2800" b="1" dirty="0"/>
            </a:br>
            <a:r>
              <a:rPr lang="ru-RU" sz="2800" b="1" dirty="0"/>
              <a:t>в  Приморском крае в 2026 году</a:t>
            </a:r>
            <a:br>
              <a:rPr lang="ru-RU" sz="2800" b="1" dirty="0"/>
            </a:br>
            <a:br>
              <a:rPr lang="ru-RU" sz="2800" b="1" dirty="0"/>
            </a:br>
            <a:r>
              <a:rPr lang="ru-RU" sz="2800" b="1" dirty="0"/>
              <a:t>ГЕОГРАФИЯ</a:t>
            </a:r>
          </a:p>
        </p:txBody>
      </p:sp>
    </p:spTree>
    <p:extLst>
      <p:ext uri="{BB962C8B-B14F-4D97-AF65-F5344CB8AC3E}">
        <p14:creationId xmlns:p14="http://schemas.microsoft.com/office/powerpoint/2010/main" val="20567016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AB3A170-6E18-4F60-BB8D-90DAC3D15B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086" y="821887"/>
            <a:ext cx="8160740" cy="5440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8206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869BF76-9DB8-4635-B0A1-94F273B5DA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752" y="827479"/>
            <a:ext cx="8152351" cy="5434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7546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51D7441-3296-4788-9B52-2B731086EE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826" y="841462"/>
            <a:ext cx="8118795" cy="5412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7068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0" y="280600"/>
            <a:ext cx="4729185" cy="446764"/>
          </a:xfrm>
        </p:spPr>
        <p:txBody>
          <a:bodyPr>
            <a:normAutofit fontScale="90000"/>
          </a:bodyPr>
          <a:lstStyle/>
          <a:p>
            <a:r>
              <a:rPr lang="ru-RU" dirty="0"/>
              <a:t>Статистика по оценкам, 5 класс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CC6FBFB9-2177-4893-9D69-E729342615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185671"/>
              </p:ext>
            </p:extLst>
          </p:nvPr>
        </p:nvGraphicFramePr>
        <p:xfrm>
          <a:off x="345347" y="891329"/>
          <a:ext cx="11617354" cy="5819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563528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0" y="280600"/>
            <a:ext cx="4729185" cy="446764"/>
          </a:xfrm>
        </p:spPr>
        <p:txBody>
          <a:bodyPr>
            <a:normAutofit fontScale="90000"/>
          </a:bodyPr>
          <a:lstStyle/>
          <a:p>
            <a:r>
              <a:rPr lang="ru-RU" dirty="0"/>
              <a:t>Статистика по оценкам, 6 класс</a:t>
            </a: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14A14DE1-76DA-4DE2-A9D0-BB90C974B7D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1166786"/>
              </p:ext>
            </p:extLst>
          </p:nvPr>
        </p:nvGraphicFramePr>
        <p:xfrm>
          <a:off x="446014" y="727363"/>
          <a:ext cx="11474742" cy="59838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841886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0" y="280600"/>
            <a:ext cx="4729185" cy="446764"/>
          </a:xfrm>
        </p:spPr>
        <p:txBody>
          <a:bodyPr>
            <a:normAutofit fontScale="90000"/>
          </a:bodyPr>
          <a:lstStyle/>
          <a:p>
            <a:r>
              <a:rPr lang="ru-RU" dirty="0"/>
              <a:t>Статистика по оценкам, 7 класс</a:t>
            </a: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C8405FA3-F1AB-45C8-815E-6031A11C8C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8436750"/>
              </p:ext>
            </p:extLst>
          </p:nvPr>
        </p:nvGraphicFramePr>
        <p:xfrm>
          <a:off x="571499" y="891330"/>
          <a:ext cx="11156309" cy="5886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154892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0" y="280600"/>
            <a:ext cx="4729185" cy="446764"/>
          </a:xfrm>
        </p:spPr>
        <p:txBody>
          <a:bodyPr>
            <a:normAutofit fontScale="90000"/>
          </a:bodyPr>
          <a:lstStyle/>
          <a:p>
            <a:r>
              <a:rPr lang="ru-RU" dirty="0"/>
              <a:t>Статистика по оценкам, 8 класс</a:t>
            </a: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422F217A-9850-42D4-B68D-35DF1BBE09F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3125832"/>
              </p:ext>
            </p:extLst>
          </p:nvPr>
        </p:nvGraphicFramePr>
        <p:xfrm>
          <a:off x="420847" y="891329"/>
          <a:ext cx="11508298" cy="5886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002459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0" y="280600"/>
            <a:ext cx="4729185" cy="446764"/>
          </a:xfrm>
        </p:spPr>
        <p:txBody>
          <a:bodyPr>
            <a:normAutofit fontScale="90000"/>
          </a:bodyPr>
          <a:lstStyle/>
          <a:p>
            <a:r>
              <a:rPr lang="ru-RU" dirty="0"/>
              <a:t>Статистика по оценкам, 10 класс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69BFC5D9-08C8-4D69-9C1E-042B4997415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8667358"/>
              </p:ext>
            </p:extLst>
          </p:nvPr>
        </p:nvGraphicFramePr>
        <p:xfrm>
          <a:off x="378903" y="933275"/>
          <a:ext cx="11432796" cy="5475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667799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1529" y="248868"/>
            <a:ext cx="10728960" cy="594360"/>
          </a:xfrm>
        </p:spPr>
        <p:txBody>
          <a:bodyPr/>
          <a:lstStyle/>
          <a:p>
            <a:pPr algn="ctr"/>
            <a:r>
              <a:rPr lang="ru-RU" dirty="0"/>
              <a:t>Достижение планируемых результатов, 5 класс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2CA2AAA-B1E4-49C3-A028-D65671934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6650" y="973124"/>
            <a:ext cx="5643693" cy="3762462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12C87387-018E-47D9-A85F-7F83A98418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89147"/>
              </p:ext>
            </p:extLst>
          </p:nvPr>
        </p:nvGraphicFramePr>
        <p:xfrm>
          <a:off x="184558" y="941666"/>
          <a:ext cx="6292092" cy="5594225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788565">
                  <a:extLst>
                    <a:ext uri="{9D8B030D-6E8A-4147-A177-3AD203B41FA5}">
                      <a16:colId xmlns:a16="http://schemas.microsoft.com/office/drawing/2014/main" val="392668574"/>
                    </a:ext>
                  </a:extLst>
                </a:gridCol>
                <a:gridCol w="5503527">
                  <a:extLst>
                    <a:ext uri="{9D8B030D-6E8A-4147-A177-3AD203B41FA5}">
                      <a16:colId xmlns:a16="http://schemas.microsoft.com/office/drawing/2014/main" val="781792898"/>
                    </a:ext>
                  </a:extLst>
                </a:gridCol>
              </a:tblGrid>
              <a:tr h="3378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>
                          <a:effectLst/>
                        </a:rPr>
                        <a:t>Уровень сложности задания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8" marR="968" marT="96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>
                          <a:effectLst/>
                        </a:rPr>
                        <a:t>Проверяемые предметные результаты освоения основной образовательной программы ООО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8" marR="968" marT="968" marB="0" anchor="b"/>
                </a:tc>
                <a:extLst>
                  <a:ext uri="{0D108BD9-81ED-4DB2-BD59-A6C34878D82A}">
                    <a16:rowId xmlns:a16="http://schemas.microsoft.com/office/drawing/2014/main" val="3218707812"/>
                  </a:ext>
                </a:extLst>
              </a:tr>
              <a:tr h="171307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Б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8" marR="968" marT="96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1. Показывать на карте и обозначать на контурной карте материки и океаны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8" marR="968" marT="968" marB="0" anchor="b"/>
                </a:tc>
                <a:extLst>
                  <a:ext uri="{0D108BD9-81ED-4DB2-BD59-A6C34878D82A}">
                    <a16:rowId xmlns:a16="http://schemas.microsoft.com/office/drawing/2014/main" val="3497827396"/>
                  </a:ext>
                </a:extLst>
              </a:tr>
              <a:tr h="171307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Б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8" marR="968" marT="96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</a:rPr>
                        <a:t>2. Показывать на карте и обозначать на контурной карте крупные формы рельефа Земли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8" marR="968" marT="968" marB="0" anchor="b"/>
                </a:tc>
                <a:extLst>
                  <a:ext uri="{0D108BD9-81ED-4DB2-BD59-A6C34878D82A}">
                    <a16:rowId xmlns:a16="http://schemas.microsoft.com/office/drawing/2014/main" val="1402314742"/>
                  </a:ext>
                </a:extLst>
              </a:tr>
              <a:tr h="2546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Б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8" marR="968" marT="96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</a:rPr>
                        <a:t>3. Приводить примеры географических объектов, процессов и явлений, изучаемых различными ветвями географической науки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8" marR="968" marT="968" marB="0" anchor="b"/>
                </a:tc>
                <a:extLst>
                  <a:ext uri="{0D108BD9-81ED-4DB2-BD59-A6C34878D82A}">
                    <a16:rowId xmlns:a16="http://schemas.microsoft.com/office/drawing/2014/main" val="3430994480"/>
                  </a:ext>
                </a:extLst>
              </a:tr>
              <a:tr h="171307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Б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8" marR="968" marT="96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</a:rPr>
                        <a:t>4. Различать вклад великих путешественников в географическое изучение Земли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8" marR="968" marT="968" marB="0" anchor="b"/>
                </a:tc>
                <a:extLst>
                  <a:ext uri="{0D108BD9-81ED-4DB2-BD59-A6C34878D82A}">
                    <a16:rowId xmlns:a16="http://schemas.microsoft.com/office/drawing/2014/main" val="1634812479"/>
                  </a:ext>
                </a:extLst>
              </a:tr>
              <a:tr h="3378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Б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8" marR="968" marT="96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</a:rPr>
                        <a:t>5. Сравнивать маршруты путешествий великих путешественников; выбирать картографические источники географической информации, необходимые для изучения истории географических открытий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8" marR="968" marT="968" marB="0" anchor="b"/>
                </a:tc>
                <a:extLst>
                  <a:ext uri="{0D108BD9-81ED-4DB2-BD59-A6C34878D82A}">
                    <a16:rowId xmlns:a16="http://schemas.microsoft.com/office/drawing/2014/main" val="382283307"/>
                  </a:ext>
                </a:extLst>
              </a:tr>
              <a:tr h="3378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Б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8" marR="968" marT="96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</a:rPr>
                        <a:t>6. Описывать маршруты путешествий великих путешественников; выбирать картографические источники географической информации, необходимые для изучения истории географических открытий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8" marR="968" marT="968" marB="0" anchor="b"/>
                </a:tc>
                <a:extLst>
                  <a:ext uri="{0D108BD9-81ED-4DB2-BD59-A6C34878D82A}">
                    <a16:rowId xmlns:a16="http://schemas.microsoft.com/office/drawing/2014/main" val="1195316852"/>
                  </a:ext>
                </a:extLst>
              </a:tr>
              <a:tr h="3378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Б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8" marR="968" marT="96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</a:rPr>
                        <a:t>7. Использовать условные обозначения планов местности и географических карт для получения информации, необходимой для решения учебных и (или) практико-ориентированных задач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8" marR="968" marT="968" marB="0" anchor="b"/>
                </a:tc>
                <a:extLst>
                  <a:ext uri="{0D108BD9-81ED-4DB2-BD59-A6C34878D82A}">
                    <a16:rowId xmlns:a16="http://schemas.microsoft.com/office/drawing/2014/main" val="2370410910"/>
                  </a:ext>
                </a:extLst>
              </a:tr>
              <a:tr h="171307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Б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8" marR="968" marT="96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</a:rPr>
                        <a:t>8. Определять направления по плану местности (топографической карте)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8" marR="968" marT="968" marB="0" anchor="b"/>
                </a:tc>
                <a:extLst>
                  <a:ext uri="{0D108BD9-81ED-4DB2-BD59-A6C34878D82A}">
                    <a16:rowId xmlns:a16="http://schemas.microsoft.com/office/drawing/2014/main" val="918243943"/>
                  </a:ext>
                </a:extLst>
              </a:tr>
              <a:tr h="171307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Б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8" marR="968" marT="96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</a:rPr>
                        <a:t>9. Определять расстояния по плану местности (топографической карте)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8" marR="968" marT="968" marB="0" anchor="b"/>
                </a:tc>
                <a:extLst>
                  <a:ext uri="{0D108BD9-81ED-4DB2-BD59-A6C34878D82A}">
                    <a16:rowId xmlns:a16="http://schemas.microsoft.com/office/drawing/2014/main" val="1114585849"/>
                  </a:ext>
                </a:extLst>
              </a:tr>
              <a:tr h="2546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Б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8" marR="968" marT="96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</a:rPr>
                        <a:t>10. Применять понятия «план местности», «масштаб» для решения учебных и (или) практико-ориентированных задач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8" marR="968" marT="968" marB="0" anchor="b"/>
                </a:tc>
                <a:extLst>
                  <a:ext uri="{0D108BD9-81ED-4DB2-BD59-A6C34878D82A}">
                    <a16:rowId xmlns:a16="http://schemas.microsoft.com/office/drawing/2014/main" val="3372483104"/>
                  </a:ext>
                </a:extLst>
              </a:tr>
              <a:tr h="1289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Б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8" marR="968" marT="96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</a:rPr>
                        <a:t>11. Различать понятия «параллель» и «меридиан»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8" marR="968" marT="968" marB="0" anchor="b"/>
                </a:tc>
                <a:extLst>
                  <a:ext uri="{0D108BD9-81ED-4DB2-BD59-A6C34878D82A}">
                    <a16:rowId xmlns:a16="http://schemas.microsoft.com/office/drawing/2014/main" val="2336572944"/>
                  </a:ext>
                </a:extLst>
              </a:tr>
              <a:tr h="171307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Б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8" marR="968" marT="96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</a:rPr>
                        <a:t>12. Определять географические координаты по географическим картам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8" marR="968" marT="968" marB="0" anchor="b"/>
                </a:tc>
                <a:extLst>
                  <a:ext uri="{0D108BD9-81ED-4DB2-BD59-A6C34878D82A}">
                    <a16:rowId xmlns:a16="http://schemas.microsoft.com/office/drawing/2014/main" val="953096656"/>
                  </a:ext>
                </a:extLst>
              </a:tr>
              <a:tr h="1289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Б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8" marR="968" marT="96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</a:rPr>
                        <a:t>13. Определять расстояния по географическим картам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8" marR="968" marT="968" marB="0" anchor="b"/>
                </a:tc>
                <a:extLst>
                  <a:ext uri="{0D108BD9-81ED-4DB2-BD59-A6C34878D82A}">
                    <a16:rowId xmlns:a16="http://schemas.microsoft.com/office/drawing/2014/main" val="1618920690"/>
                  </a:ext>
                </a:extLst>
              </a:tr>
              <a:tr h="421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Б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8" marR="968" marT="96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</a:rPr>
                        <a:t>14. Устанавливать эмпирические зависимости между продолжительностью дня и географической широтой местности, между высотой Солнца над горизонтом и географической широтой местности на основе анализа данных наблюдений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8" marR="968" marT="968" marB="0" anchor="b"/>
                </a:tc>
                <a:extLst>
                  <a:ext uri="{0D108BD9-81ED-4DB2-BD59-A6C34878D82A}">
                    <a16:rowId xmlns:a16="http://schemas.microsoft.com/office/drawing/2014/main" val="623417473"/>
                  </a:ext>
                </a:extLst>
              </a:tr>
              <a:tr h="421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Б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8" marR="968" marT="96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</a:rPr>
                        <a:t>15. Устанавливать эмпирические зависимости между продолжительностью дня и географической широтой местности, между высотой Солнца над горизонтом и географической широтой местности на основе анализа данных наблюдений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8" marR="968" marT="968" marB="0" anchor="b"/>
                </a:tc>
                <a:extLst>
                  <a:ext uri="{0D108BD9-81ED-4DB2-BD59-A6C34878D82A}">
                    <a16:rowId xmlns:a16="http://schemas.microsoft.com/office/drawing/2014/main" val="2635087682"/>
                  </a:ext>
                </a:extLst>
              </a:tr>
              <a:tr h="3378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Б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8" marR="968" marT="96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</a:rPr>
                        <a:t>16. Описывать внутренне строение Земли. Различать понятия «ядро», «мантия», «земная </a:t>
                      </a:r>
                      <a:r>
                        <a:rPr lang="ru-RU" sz="900" u="none" strike="noStrike" dirty="0" err="1">
                          <a:effectLst/>
                        </a:rPr>
                        <a:t>кора</a:t>
                      </a:r>
                      <a:r>
                        <a:rPr lang="ru-RU" sz="900" u="none" strike="noStrike" dirty="0">
                          <a:effectLst/>
                        </a:rPr>
                        <a:t>», «материковая земная </a:t>
                      </a:r>
                      <a:r>
                        <a:rPr lang="ru-RU" sz="900" u="none" strike="noStrike" dirty="0" err="1">
                          <a:effectLst/>
                        </a:rPr>
                        <a:t>кора</a:t>
                      </a:r>
                      <a:r>
                        <a:rPr lang="ru-RU" sz="900" u="none" strike="noStrike" dirty="0">
                          <a:effectLst/>
                        </a:rPr>
                        <a:t>» и «океаническая земная </a:t>
                      </a:r>
                      <a:r>
                        <a:rPr lang="ru-RU" sz="900" u="none" strike="noStrike" dirty="0" err="1">
                          <a:effectLst/>
                        </a:rPr>
                        <a:t>кора</a:t>
                      </a:r>
                      <a:r>
                        <a:rPr lang="ru-RU" sz="900" u="none" strike="noStrike" dirty="0">
                          <a:effectLst/>
                        </a:rPr>
                        <a:t>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8" marR="968" marT="968" marB="0" anchor="b"/>
                </a:tc>
                <a:extLst>
                  <a:ext uri="{0D108BD9-81ED-4DB2-BD59-A6C34878D82A}">
                    <a16:rowId xmlns:a16="http://schemas.microsoft.com/office/drawing/2014/main" val="480577916"/>
                  </a:ext>
                </a:extLst>
              </a:tr>
              <a:tr h="1087481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П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8" marR="968" marT="96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</a:rPr>
                        <a:t>17. Интегрировать и интерпретировать информацию о путешествиях и географических исследованиях Земли, представленную в одном или нескольких источниках; использовать условные обозначения планов местности и географических карт для получения информации, необходимой для решения учебных и (или) практико-ориентированных задач; объяснять причины смены дня и ночи и времен года; называть причины землетрясений; применять понятия «литосфера», «землетрясение», «вулкан», «литосферная плита», «эпицентр землетрясения» и «очаг землетрясения» для решения учебных и (или) практико-ориентированных задач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8" marR="968" marT="968" marB="0" anchor="b"/>
                </a:tc>
                <a:extLst>
                  <a:ext uri="{0D108BD9-81ED-4DB2-BD59-A6C34878D82A}">
                    <a16:rowId xmlns:a16="http://schemas.microsoft.com/office/drawing/2014/main" val="621363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40723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1017" y="248868"/>
            <a:ext cx="10728960" cy="594360"/>
          </a:xfrm>
        </p:spPr>
        <p:txBody>
          <a:bodyPr/>
          <a:lstStyle/>
          <a:p>
            <a:pPr algn="ctr"/>
            <a:r>
              <a:rPr lang="ru-RU" dirty="0"/>
              <a:t>Достижение планируемых результатов, 6 класс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AACB56B-FFDA-4B89-AD5C-9A33AD101C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690" y="1325460"/>
            <a:ext cx="5096313" cy="3397542"/>
          </a:xfrm>
          <a:prstGeom prst="rect">
            <a:avLst/>
          </a:prstGeom>
        </p:spPr>
      </p:pic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D6A4E4F1-5806-461F-A3CE-DAE6CDEF7B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6285208"/>
              </p:ext>
            </p:extLst>
          </p:nvPr>
        </p:nvGraphicFramePr>
        <p:xfrm>
          <a:off x="377505" y="843228"/>
          <a:ext cx="5718495" cy="5744561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654341">
                  <a:extLst>
                    <a:ext uri="{9D8B030D-6E8A-4147-A177-3AD203B41FA5}">
                      <a16:colId xmlns:a16="http://schemas.microsoft.com/office/drawing/2014/main" val="2637409710"/>
                    </a:ext>
                  </a:extLst>
                </a:gridCol>
                <a:gridCol w="5064154">
                  <a:extLst>
                    <a:ext uri="{9D8B030D-6E8A-4147-A177-3AD203B41FA5}">
                      <a16:colId xmlns:a16="http://schemas.microsoft.com/office/drawing/2014/main" val="2445632527"/>
                    </a:ext>
                  </a:extLst>
                </a:gridCol>
              </a:tblGrid>
              <a:tr h="354586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>
                          <a:effectLst/>
                        </a:rPr>
                        <a:t>Уровень сложности задания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3" marR="1013" marT="10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 dirty="0">
                          <a:effectLst/>
                        </a:rPr>
                        <a:t>Проверяемые предметные результаты освоения основной образовательной программы ООО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3" marR="1013" marT="1013" marB="0" anchor="b"/>
                </a:tc>
                <a:extLst>
                  <a:ext uri="{0D108BD9-81ED-4DB2-BD59-A6C34878D82A}">
                    <a16:rowId xmlns:a16="http://schemas.microsoft.com/office/drawing/2014/main" val="2826058650"/>
                  </a:ext>
                </a:extLst>
              </a:tr>
              <a:tr h="26718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</a:rPr>
                        <a:t>Б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3" marR="1013" marT="101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1. Описывать по карте местоположение изученных объектов гидросферы для решения учебных и (или) практико-ориентированных задач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3" marR="1013" marT="1013" marB="0" anchor="b"/>
                </a:tc>
                <a:extLst>
                  <a:ext uri="{0D108BD9-81ED-4DB2-BD59-A6C34878D82A}">
                    <a16:rowId xmlns:a16="http://schemas.microsoft.com/office/drawing/2014/main" val="3879905213"/>
                  </a:ext>
                </a:extLst>
              </a:tr>
              <a:tr h="26718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Б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3" marR="1013" marT="101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2. Описывать по карте местоположение изученных объектов гидросферы для решения учебных и (или) практико-ориентированных задач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3" marR="1013" marT="1013" marB="0" anchor="b"/>
                </a:tc>
                <a:extLst>
                  <a:ext uri="{0D108BD9-81ED-4DB2-BD59-A6C34878D82A}">
                    <a16:rowId xmlns:a16="http://schemas.microsoft.com/office/drawing/2014/main" val="2070043127"/>
                  </a:ext>
                </a:extLst>
              </a:tr>
              <a:tr h="179778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Б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3" marR="1013" marT="101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3. Классифицировать объекты гидросферы (моря, озера, реки) по заданным признакам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3" marR="1013" marT="1013" marB="0" anchor="b"/>
                </a:tc>
                <a:extLst>
                  <a:ext uri="{0D108BD9-81ED-4DB2-BD59-A6C34878D82A}">
                    <a16:rowId xmlns:a16="http://schemas.microsoft.com/office/drawing/2014/main" val="596503457"/>
                  </a:ext>
                </a:extLst>
              </a:tr>
              <a:tr h="354586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Б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3" marR="1013" marT="101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4. Различать понятия «грунтовые, межпластовые и артезианские воды», «питание реки» и «режим реки»; применять их для решения учебных и (или) практико-ориентированных задач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3" marR="1013" marT="1013" marB="0" anchor="b"/>
                </a:tc>
                <a:extLst>
                  <a:ext uri="{0D108BD9-81ED-4DB2-BD59-A6C34878D82A}">
                    <a16:rowId xmlns:a16="http://schemas.microsoft.com/office/drawing/2014/main" val="3221515686"/>
                  </a:ext>
                </a:extLst>
              </a:tr>
              <a:tr h="179778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Б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3" marR="1013" marT="101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5. Различать свойства вод отдельных частей Мирового океана, сравнивать реки по заданным признакам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3" marR="1013" marT="1013" marB="0" anchor="b"/>
                </a:tc>
                <a:extLst>
                  <a:ext uri="{0D108BD9-81ED-4DB2-BD59-A6C34878D82A}">
                    <a16:rowId xmlns:a16="http://schemas.microsoft.com/office/drawing/2014/main" val="948287616"/>
                  </a:ext>
                </a:extLst>
              </a:tr>
              <a:tr h="354586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Б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3" marR="1013" marT="101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6. Описывать состав, строение атмосферы. Различать понятия «атмосфера», «тропосфера», «стратосфера», «верхние слои атмосферы», «погода» и «климат»; «бризы» и «муссоны»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3" marR="1013" marT="1013" marB="0" anchor="b"/>
                </a:tc>
                <a:extLst>
                  <a:ext uri="{0D108BD9-81ED-4DB2-BD59-A6C34878D82A}">
                    <a16:rowId xmlns:a16="http://schemas.microsoft.com/office/drawing/2014/main" val="1007029346"/>
                  </a:ext>
                </a:extLst>
              </a:tr>
              <a:tr h="179778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Б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3" marR="1013" marT="101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7. Сравнивать свойства атмосферы в пунктах, расположенных на разных высотах над  уровнем моря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3" marR="1013" marT="1013" marB="0" anchor="b"/>
                </a:tc>
                <a:extLst>
                  <a:ext uri="{0D108BD9-81ED-4DB2-BD59-A6C34878D82A}">
                    <a16:rowId xmlns:a16="http://schemas.microsoft.com/office/drawing/2014/main" val="1955530676"/>
                  </a:ext>
                </a:extLst>
              </a:tr>
              <a:tr h="129446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Б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3" marR="1013" marT="101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8. Определять амплитуду температуры воздуха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3" marR="1013" marT="1013" marB="0" anchor="b"/>
                </a:tc>
                <a:extLst>
                  <a:ext uri="{0D108BD9-81ED-4DB2-BD59-A6C34878D82A}">
                    <a16:rowId xmlns:a16="http://schemas.microsoft.com/office/drawing/2014/main" val="3921077749"/>
                  </a:ext>
                </a:extLst>
              </a:tr>
              <a:tr h="26718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Б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3" marR="1013" marT="101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9. Устанавливать зависимость между температурой воздуха и его относительной влажностью на основе данных эмпирических наблюдений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3" marR="1013" marT="1013" marB="0" anchor="b"/>
                </a:tc>
                <a:extLst>
                  <a:ext uri="{0D108BD9-81ED-4DB2-BD59-A6C34878D82A}">
                    <a16:rowId xmlns:a16="http://schemas.microsoft.com/office/drawing/2014/main" val="25700477"/>
                  </a:ext>
                </a:extLst>
              </a:tr>
              <a:tr h="441988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Б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3" marR="1013" marT="101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10. Проводить измерения температуры воздуха, атмосферного давления, скорости и направления ветра с использованием аналоговых и (или) цифровых приборов и представлять результаты наблюдений в табличной и (или) графической форме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3" marR="1013" marT="1013" marB="0" anchor="b"/>
                </a:tc>
                <a:extLst>
                  <a:ext uri="{0D108BD9-81ED-4DB2-BD59-A6C34878D82A}">
                    <a16:rowId xmlns:a16="http://schemas.microsoft.com/office/drawing/2014/main" val="3187457840"/>
                  </a:ext>
                </a:extLst>
              </a:tr>
              <a:tr h="129446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Б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3" marR="1013" marT="101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11. Различать понятия «погода» и «климат»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3" marR="1013" marT="1013" marB="0" anchor="b"/>
                </a:tc>
                <a:extLst>
                  <a:ext uri="{0D108BD9-81ED-4DB2-BD59-A6C34878D82A}">
                    <a16:rowId xmlns:a16="http://schemas.microsoft.com/office/drawing/2014/main" val="543797275"/>
                  </a:ext>
                </a:extLst>
              </a:tr>
              <a:tr h="441988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Б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3" marR="1013" marT="101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12. Сравнивать количество солнечного тепла, получаемого земной поверхностью при различных углах падения солнечных лучей. Устанавливать зависимость между нагреванием земной поверхности и углом падения солнечных лучей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3" marR="1013" marT="1013" marB="0" anchor="b"/>
                </a:tc>
                <a:extLst>
                  <a:ext uri="{0D108BD9-81ED-4DB2-BD59-A6C34878D82A}">
                    <a16:rowId xmlns:a16="http://schemas.microsoft.com/office/drawing/2014/main" val="3760191309"/>
                  </a:ext>
                </a:extLst>
              </a:tr>
              <a:tr h="179778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Б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3" marR="1013" marT="101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13. Приводить примеры опасных природных явлений в гидросфере и атмосфере, средств их предупреждения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3" marR="1013" marT="1013" marB="0" anchor="b"/>
                </a:tc>
                <a:extLst>
                  <a:ext uri="{0D108BD9-81ED-4DB2-BD59-A6C34878D82A}">
                    <a16:rowId xmlns:a16="http://schemas.microsoft.com/office/drawing/2014/main" val="1941907755"/>
                  </a:ext>
                </a:extLst>
              </a:tr>
              <a:tr h="129446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Б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3" marR="1013" marT="101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14. Различать климаты Земли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3" marR="1013" marT="1013" marB="0" anchor="b"/>
                </a:tc>
                <a:extLst>
                  <a:ext uri="{0D108BD9-81ED-4DB2-BD59-A6C34878D82A}">
                    <a16:rowId xmlns:a16="http://schemas.microsoft.com/office/drawing/2014/main" val="4093583022"/>
                  </a:ext>
                </a:extLst>
              </a:tr>
              <a:tr h="529395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Б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3" marR="1013" marT="101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15. Приводить примеры приспособления живых организмов к среде обитания в разных природных зонах; приводить примеры изменений в изученных геосферах (территории мира и своей местности) в результате деятельности человека, путей решения существующих экологических проблем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3" marR="1013" marT="1013" marB="0" anchor="b"/>
                </a:tc>
                <a:extLst>
                  <a:ext uri="{0D108BD9-81ED-4DB2-BD59-A6C34878D82A}">
                    <a16:rowId xmlns:a16="http://schemas.microsoft.com/office/drawing/2014/main" val="3171558079"/>
                  </a:ext>
                </a:extLst>
              </a:tr>
              <a:tr h="441988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Б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3" marR="1013" marT="101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16. Различать растительный и животный мир разных территорий Земли; сравнивать особенности растительного и животного мира в различных природных зонах, плодородие почв в различных природных зонах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3" marR="1013" marT="1013" marB="0" anchor="b"/>
                </a:tc>
                <a:extLst>
                  <a:ext uri="{0D108BD9-81ED-4DB2-BD59-A6C34878D82A}">
                    <a16:rowId xmlns:a16="http://schemas.microsoft.com/office/drawing/2014/main" val="257237958"/>
                  </a:ext>
                </a:extLst>
              </a:tr>
              <a:tr h="616797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П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3" marR="1013" marT="101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</a:rPr>
                        <a:t>17. Объяснять направление дневных и ночных бризов, муссонов, годовой ход температуры воздуха и распределение атмосферных осадков для отдельных территорий; применять понятия «атмосферное давление», «ветер», «атмосферные осадки», «воздушные массы» для решения учебных и (или) практико-ориентированных задач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3" marR="1013" marT="1013" marB="0" anchor="b"/>
                </a:tc>
                <a:extLst>
                  <a:ext uri="{0D108BD9-81ED-4DB2-BD59-A6C34878D82A}">
                    <a16:rowId xmlns:a16="http://schemas.microsoft.com/office/drawing/2014/main" val="17929256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2937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E7192A1F-275E-951D-1242-8D6271F06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1857" y="1993557"/>
            <a:ext cx="10068285" cy="4740464"/>
          </a:xfrm>
        </p:spPr>
        <p:txBody>
          <a:bodyPr>
            <a:normAutofit fontScale="55000" lnSpcReduction="20000"/>
          </a:bodyPr>
          <a:lstStyle/>
          <a:p>
            <a:pPr algn="ctr"/>
            <a:r>
              <a:rPr lang="ru-RU" sz="7200" b="1" dirty="0"/>
              <a:t>Основные результаты </a:t>
            </a:r>
          </a:p>
          <a:p>
            <a:pPr algn="ctr"/>
            <a:r>
              <a:rPr lang="ru-RU" sz="7200" b="1" dirty="0"/>
              <a:t>по географии (5-8, 10 </a:t>
            </a:r>
            <a:r>
              <a:rPr lang="ru-RU" sz="7200" b="1" dirty="0" err="1"/>
              <a:t>кл</a:t>
            </a:r>
            <a:r>
              <a:rPr lang="ru-RU" sz="7200" b="1" dirty="0"/>
              <a:t>.):</a:t>
            </a:r>
          </a:p>
          <a:p>
            <a:pPr algn="ctr"/>
            <a:endParaRPr lang="ru-RU" sz="4400" b="1" dirty="0"/>
          </a:p>
          <a:p>
            <a:pPr marL="457200" indent="-457200" algn="ctr">
              <a:buFontTx/>
              <a:buChar char="-"/>
            </a:pPr>
            <a:r>
              <a:rPr lang="ru-RU" sz="6600" dirty="0"/>
              <a:t>распределение первичных баллов;</a:t>
            </a:r>
          </a:p>
          <a:p>
            <a:pPr marL="457200" indent="-457200" algn="ctr">
              <a:buFontTx/>
              <a:buChar char="-"/>
            </a:pPr>
            <a:r>
              <a:rPr lang="ru-RU" sz="6600" dirty="0"/>
              <a:t>выполнение заданий группами участников;</a:t>
            </a:r>
          </a:p>
          <a:p>
            <a:pPr marL="457200" indent="-457200" algn="ctr">
              <a:buFontTx/>
              <a:buChar char="-"/>
            </a:pPr>
            <a:r>
              <a:rPr lang="ru-RU" sz="6600" dirty="0"/>
              <a:t>статистика по отметкам;</a:t>
            </a:r>
          </a:p>
          <a:p>
            <a:pPr marL="457200" indent="-457200" algn="ctr">
              <a:buFontTx/>
              <a:buChar char="-"/>
            </a:pPr>
            <a:r>
              <a:rPr lang="ru-RU" sz="6600" dirty="0"/>
              <a:t>достижение планируемых результатов;</a:t>
            </a:r>
          </a:p>
          <a:p>
            <a:pPr marL="457200" indent="-457200" algn="ctr">
              <a:buFontTx/>
              <a:buChar char="-"/>
            </a:pPr>
            <a:r>
              <a:rPr lang="ru-RU" sz="6600" dirty="0"/>
              <a:t>сравнение отметок с отметками по журналу.</a:t>
            </a:r>
          </a:p>
          <a:p>
            <a:pPr marL="457200" indent="-457200" algn="just">
              <a:buFontTx/>
              <a:buChar char="-"/>
            </a:pPr>
            <a:endParaRPr lang="ru-RU" sz="6600" dirty="0"/>
          </a:p>
          <a:p>
            <a:pPr marL="457200" indent="-457200" algn="just">
              <a:buFontTx/>
              <a:buChar char="-"/>
            </a:pP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9509225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5285" y="240384"/>
            <a:ext cx="10728960" cy="594360"/>
          </a:xfrm>
        </p:spPr>
        <p:txBody>
          <a:bodyPr/>
          <a:lstStyle/>
          <a:p>
            <a:pPr algn="ctr"/>
            <a:r>
              <a:rPr lang="ru-RU" dirty="0"/>
              <a:t>Достижение планируемых результатов, 7 класс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AC119B8-EF46-4049-84C8-2C0B596EA5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9327" y="1023456"/>
            <a:ext cx="5587127" cy="372475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4B72D707-B5DE-4029-8F55-F4ACE2DCD8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0441621"/>
              </p:ext>
            </p:extLst>
          </p:nvPr>
        </p:nvGraphicFramePr>
        <p:xfrm>
          <a:off x="421372" y="900594"/>
          <a:ext cx="6027955" cy="5537777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930357">
                  <a:extLst>
                    <a:ext uri="{9D8B030D-6E8A-4147-A177-3AD203B41FA5}">
                      <a16:colId xmlns:a16="http://schemas.microsoft.com/office/drawing/2014/main" val="3527334650"/>
                    </a:ext>
                  </a:extLst>
                </a:gridCol>
                <a:gridCol w="5097598">
                  <a:extLst>
                    <a:ext uri="{9D8B030D-6E8A-4147-A177-3AD203B41FA5}">
                      <a16:colId xmlns:a16="http://schemas.microsoft.com/office/drawing/2014/main" val="3593488963"/>
                    </a:ext>
                  </a:extLst>
                </a:gridCol>
              </a:tblGrid>
              <a:tr h="2830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 dirty="0">
                          <a:effectLst/>
                        </a:rPr>
                        <a:t>Уровень сложности задания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9" marR="829" marT="8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 dirty="0">
                          <a:effectLst/>
                        </a:rPr>
                        <a:t>Проверяемые предметные результаты освоения основной образовательной программы ООО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9" marR="829" marT="829" marB="0" anchor="b"/>
                </a:tc>
                <a:extLst>
                  <a:ext uri="{0D108BD9-81ED-4DB2-BD59-A6C34878D82A}">
                    <a16:rowId xmlns:a16="http://schemas.microsoft.com/office/drawing/2014/main" val="2029711240"/>
                  </a:ext>
                </a:extLst>
              </a:tr>
              <a:tr h="2830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Б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9" marR="829" marT="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1. Описывать по географическим картам местоположение изученных географических объектов для решения учебных и (или) практико-ориентированных задач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9" marR="829" marT="829" marB="0" anchor="b"/>
                </a:tc>
                <a:extLst>
                  <a:ext uri="{0D108BD9-81ED-4DB2-BD59-A6C34878D82A}">
                    <a16:rowId xmlns:a16="http://schemas.microsoft.com/office/drawing/2014/main" val="589682045"/>
                  </a:ext>
                </a:extLst>
              </a:tr>
              <a:tr h="2830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Б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9" marR="829" marT="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2. Описывать по географическим картам местоположение изученных географических объектов для решения учебных и (или) практико-ориентированных задач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9" marR="829" marT="829" marB="0" anchor="b"/>
                </a:tc>
                <a:extLst>
                  <a:ext uri="{0D108BD9-81ED-4DB2-BD59-A6C34878D82A}">
                    <a16:rowId xmlns:a16="http://schemas.microsoft.com/office/drawing/2014/main" val="4185440122"/>
                  </a:ext>
                </a:extLst>
              </a:tr>
              <a:tr h="352877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9" marR="829" marT="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3. Интегрировать и интерпретировать информацию об особенностях природы на отдельных территориях, представленную в одном или нескольких источниках, для решения различных учебных и практико-ориентированных задач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9" marR="829" marT="829" marB="0" anchor="b"/>
                </a:tc>
                <a:extLst>
                  <a:ext uri="{0D108BD9-81ED-4DB2-BD59-A6C34878D82A}">
                    <a16:rowId xmlns:a16="http://schemas.microsoft.com/office/drawing/2014/main" val="2457238727"/>
                  </a:ext>
                </a:extLst>
              </a:tr>
              <a:tr h="352877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9" marR="829" marT="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4. Интегрировать и интерпретировать информацию об особенностях природы на отдельных территориях, представленную в одном или нескольких источниках, для решения различных учебных и практико-ориентированных задач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9" marR="829" marT="829" marB="0" anchor="b"/>
                </a:tc>
                <a:extLst>
                  <a:ext uri="{0D108BD9-81ED-4DB2-BD59-A6C34878D82A}">
                    <a16:rowId xmlns:a16="http://schemas.microsoft.com/office/drawing/2014/main" val="1186728469"/>
                  </a:ext>
                </a:extLst>
              </a:tr>
              <a:tr h="352877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9" marR="829" marT="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5. Интегрировать и интерпретировать информацию об особенностях природы на отдельных территориях, представленную в одном или нескольких источниках, для решения различных учебных и практико-ориентированных задач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9" marR="829" marT="829" marB="0" anchor="b"/>
                </a:tc>
                <a:extLst>
                  <a:ext uri="{0D108BD9-81ED-4DB2-BD59-A6C34878D82A}">
                    <a16:rowId xmlns:a16="http://schemas.microsoft.com/office/drawing/2014/main" val="2148513069"/>
                  </a:ext>
                </a:extLst>
              </a:tr>
              <a:tr h="143429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9" marR="829" marT="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6. Классифицировать типы климатов Земли по заданным показателям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9" marR="829" marT="829" marB="0" anchor="b"/>
                </a:tc>
                <a:extLst>
                  <a:ext uri="{0D108BD9-81ED-4DB2-BD59-A6C34878D82A}">
                    <a16:rowId xmlns:a16="http://schemas.microsoft.com/office/drawing/2014/main" val="1570034488"/>
                  </a:ext>
                </a:extLst>
              </a:tr>
              <a:tr h="213245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9" marR="829" marT="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7. Представлять в различных формах (в виде таблицы) географическую информацию, необходимую для решения учебных и практико-ориентированных задач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9" marR="829" marT="829" marB="0" anchor="b"/>
                </a:tc>
                <a:extLst>
                  <a:ext uri="{0D108BD9-81ED-4DB2-BD59-A6C34878D82A}">
                    <a16:rowId xmlns:a16="http://schemas.microsoft.com/office/drawing/2014/main" val="3539134773"/>
                  </a:ext>
                </a:extLst>
              </a:tr>
              <a:tr h="213245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9" marR="829" marT="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8. Определять природные зоны по их существенным признакам на основе интеграции и интерпретации информации об особенностях их природы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9" marR="829" marT="829" marB="0" anchor="b"/>
                </a:tc>
                <a:extLst>
                  <a:ext uri="{0D108BD9-81ED-4DB2-BD59-A6C34878D82A}">
                    <a16:rowId xmlns:a16="http://schemas.microsoft.com/office/drawing/2014/main" val="1189540890"/>
                  </a:ext>
                </a:extLst>
              </a:tr>
              <a:tr h="562324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9" marR="829" marT="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9. Различать изученные процессы и явления, происходящие в географической оболочке. Объяснять образование тропических муссонов, пассатов тропических широт, западных ветров; применять понятия «воздушные массы», «муссоны», «пассаты», «западные ветры», «климатообразующий фактор» для решения учебных и (или) практико-ориентированных задач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9" marR="829" marT="829" marB="0" anchor="b"/>
                </a:tc>
                <a:extLst>
                  <a:ext uri="{0D108BD9-81ED-4DB2-BD59-A6C34878D82A}">
                    <a16:rowId xmlns:a16="http://schemas.microsoft.com/office/drawing/2014/main" val="4191883779"/>
                  </a:ext>
                </a:extLst>
              </a:tr>
              <a:tr h="352877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9" marR="829" marT="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10. Распознавать проявления изученных географических явлений, представляющие собой отражение таких свойств географической оболочки, как зональность (</a:t>
                      </a:r>
                      <a:r>
                        <a:rPr lang="ru-RU" sz="800" u="none" strike="noStrike" dirty="0" err="1">
                          <a:effectLst/>
                        </a:rPr>
                        <a:t>азональность</a:t>
                      </a:r>
                      <a:r>
                        <a:rPr lang="ru-RU" sz="800" u="none" strike="noStrike" dirty="0">
                          <a:effectLst/>
                        </a:rPr>
                        <a:t>), ритмичность и целостность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9" marR="829" marT="829" marB="0" anchor="b"/>
                </a:tc>
                <a:extLst>
                  <a:ext uri="{0D108BD9-81ED-4DB2-BD59-A6C34878D82A}">
                    <a16:rowId xmlns:a16="http://schemas.microsoft.com/office/drawing/2014/main" val="3423300432"/>
                  </a:ext>
                </a:extLst>
              </a:tr>
              <a:tr h="422693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9" marR="829" marT="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11. Называть особенности географических процессов на границах литосферных плит с учетом характера взаимодействия и типа земной </a:t>
                      </a:r>
                      <a:r>
                        <a:rPr lang="ru-RU" sz="800" u="none" strike="noStrike" dirty="0" err="1">
                          <a:effectLst/>
                        </a:rPr>
                        <a:t>коры</a:t>
                      </a:r>
                      <a:r>
                        <a:rPr lang="ru-RU" sz="800" u="none" strike="noStrike" dirty="0">
                          <a:effectLst/>
                        </a:rPr>
                        <a:t>, устанавливать (используя географические карты) взаимосвязи между движением литосферных плит и размещением крупных форм рельефа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9" marR="829" marT="829" marB="0" anchor="b"/>
                </a:tc>
                <a:extLst>
                  <a:ext uri="{0D108BD9-81ED-4DB2-BD59-A6C34878D82A}">
                    <a16:rowId xmlns:a16="http://schemas.microsoft.com/office/drawing/2014/main" val="3307807082"/>
                  </a:ext>
                </a:extLst>
              </a:tr>
              <a:tr h="2830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9" marR="829" marT="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12. Интегрировать и интерпретировать информацию об особенностях населения, представленную в одном или нескольких источниках, для решения различных учебных и практико-ориентированных задач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9" marR="829" marT="829" marB="0" anchor="b"/>
                </a:tc>
                <a:extLst>
                  <a:ext uri="{0D108BD9-81ED-4DB2-BD59-A6C34878D82A}">
                    <a16:rowId xmlns:a16="http://schemas.microsoft.com/office/drawing/2014/main" val="3671557080"/>
                  </a:ext>
                </a:extLst>
              </a:tr>
              <a:tr h="2830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9" marR="829" marT="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13. Интегрировать и интерпретировать информацию об особенностях населения, представленную в одном или нескольких источниках, для решения различных учебных и практико-ориентированных задач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9" marR="829" marT="829" marB="0" anchor="b"/>
                </a:tc>
                <a:extLst>
                  <a:ext uri="{0D108BD9-81ED-4DB2-BD59-A6C34878D82A}">
                    <a16:rowId xmlns:a16="http://schemas.microsoft.com/office/drawing/2014/main" val="782532567"/>
                  </a:ext>
                </a:extLst>
              </a:tr>
              <a:tr h="213245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9" marR="829" marT="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14. Применять понятие «плотность населения» для решения учебных и (или) практико-ориентированных задач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9" marR="829" marT="829" marB="0" anchor="b"/>
                </a:tc>
                <a:extLst>
                  <a:ext uri="{0D108BD9-81ED-4DB2-BD59-A6C34878D82A}">
                    <a16:rowId xmlns:a16="http://schemas.microsoft.com/office/drawing/2014/main" val="10653037"/>
                  </a:ext>
                </a:extLst>
              </a:tr>
              <a:tr h="143429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9" marR="829" marT="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15. Определять страны по их существенным признакам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9" marR="829" marT="829" marB="0" anchor="b"/>
                </a:tc>
                <a:extLst>
                  <a:ext uri="{0D108BD9-81ED-4DB2-BD59-A6C34878D82A}">
                    <a16:rowId xmlns:a16="http://schemas.microsoft.com/office/drawing/2014/main" val="986264557"/>
                  </a:ext>
                </a:extLst>
              </a:tr>
              <a:tr h="143429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9" marR="829" marT="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16. Различать изученные процессы и явления, происходящие в географической оболочке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9" marR="829" marT="829" marB="0" anchor="b"/>
                </a:tc>
                <a:extLst>
                  <a:ext uri="{0D108BD9-81ED-4DB2-BD59-A6C34878D82A}">
                    <a16:rowId xmlns:a16="http://schemas.microsoft.com/office/drawing/2014/main" val="1313331260"/>
                  </a:ext>
                </a:extLst>
              </a:tr>
              <a:tr h="422693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П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9" marR="829" marT="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17. Выявлять взаимосвязи между компонентами природы в пределах отдельных территорий с использованием различных источников географической информации; объяснять особенности природы, населения и хозяйства отдельных территорий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9" marR="829" marT="829" marB="0" anchor="b"/>
                </a:tc>
                <a:extLst>
                  <a:ext uri="{0D108BD9-81ED-4DB2-BD59-A6C34878D82A}">
                    <a16:rowId xmlns:a16="http://schemas.microsoft.com/office/drawing/2014/main" val="36599856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21520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8089" y="230015"/>
            <a:ext cx="10728960" cy="594360"/>
          </a:xfrm>
        </p:spPr>
        <p:txBody>
          <a:bodyPr/>
          <a:lstStyle/>
          <a:p>
            <a:pPr algn="ctr"/>
            <a:r>
              <a:rPr lang="ru-RU" dirty="0"/>
              <a:t>Достижение планируемых результатов, 8 класс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C3D8731-6CF0-400A-A450-28F62B38BB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2954" y="1046526"/>
            <a:ext cx="5143500" cy="3429000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5F68FFD5-9B46-4A69-8F39-8D61513CA2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7435497"/>
              </p:ext>
            </p:extLst>
          </p:nvPr>
        </p:nvGraphicFramePr>
        <p:xfrm>
          <a:off x="155547" y="824374"/>
          <a:ext cx="6580814" cy="5832838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754830">
                  <a:extLst>
                    <a:ext uri="{9D8B030D-6E8A-4147-A177-3AD203B41FA5}">
                      <a16:colId xmlns:a16="http://schemas.microsoft.com/office/drawing/2014/main" val="2849175196"/>
                    </a:ext>
                  </a:extLst>
                </a:gridCol>
                <a:gridCol w="5825984">
                  <a:extLst>
                    <a:ext uri="{9D8B030D-6E8A-4147-A177-3AD203B41FA5}">
                      <a16:colId xmlns:a16="http://schemas.microsoft.com/office/drawing/2014/main" val="2311944949"/>
                    </a:ext>
                  </a:extLst>
                </a:gridCol>
              </a:tblGrid>
              <a:tr h="334902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Уровень сложности задания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" marR="650" marT="6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Проверяемые предметные результаты освоения основной образовательной программы ООО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" marR="650" marT="650" marB="0" anchor="b"/>
                </a:tc>
                <a:extLst>
                  <a:ext uri="{0D108BD9-81ED-4DB2-BD59-A6C34878D82A}">
                    <a16:rowId xmlns:a16="http://schemas.microsoft.com/office/drawing/2014/main" val="48165260"/>
                  </a:ext>
                </a:extLst>
              </a:tr>
              <a:tr h="2589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Б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" marR="650" marT="6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1. Показывать на карте и (или) обозначать на контурной карте крупные формы рельефа, крайние точки и элементы береговой линии России; крупные реки и озера, моря, омывающие территорию России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" marR="650" marT="650" marB="0" anchor="b"/>
                </a:tc>
                <a:extLst>
                  <a:ext uri="{0D108BD9-81ED-4DB2-BD59-A6C34878D82A}">
                    <a16:rowId xmlns:a16="http://schemas.microsoft.com/office/drawing/2014/main" val="4030069831"/>
                  </a:ext>
                </a:extLst>
              </a:tr>
              <a:tr h="1303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" marR="650" marT="6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2. Характеризовать географическое положение России с использованием информации из различных источников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" marR="650" marT="650" marB="0" anchor="b"/>
                </a:tc>
                <a:extLst>
                  <a:ext uri="{0D108BD9-81ED-4DB2-BD59-A6C34878D82A}">
                    <a16:rowId xmlns:a16="http://schemas.microsoft.com/office/drawing/2014/main" val="3491635246"/>
                  </a:ext>
                </a:extLst>
              </a:tr>
              <a:tr h="2589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" marR="650" marT="6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3. Использовать знания о государственной территории и исключительной экономической зоне, континентальном шельфе России, для решения практико-ориентированных задач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" marR="650" marT="650" marB="0" anchor="b"/>
                </a:tc>
                <a:extLst>
                  <a:ext uri="{0D108BD9-81ED-4DB2-BD59-A6C34878D82A}">
                    <a16:rowId xmlns:a16="http://schemas.microsoft.com/office/drawing/2014/main" val="1912141330"/>
                  </a:ext>
                </a:extLst>
              </a:tr>
              <a:tr h="173241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" marR="650" marT="6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4. Использовать знания о мировом, поясном и зональном времени для решения практико-ориентированных задач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" marR="650" marT="650" marB="0" anchor="b"/>
                </a:tc>
                <a:extLst>
                  <a:ext uri="{0D108BD9-81ED-4DB2-BD59-A6C34878D82A}">
                    <a16:rowId xmlns:a16="http://schemas.microsoft.com/office/drawing/2014/main" val="3667397952"/>
                  </a:ext>
                </a:extLst>
              </a:tr>
              <a:tr h="216095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" marR="650" marT="6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5. Проводить классификацию природных ресурсов, распознавать типы природопользования, приводить примеры рационального и нерационального природопользования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" marR="650" marT="650" marB="0" anchor="b"/>
                </a:tc>
                <a:extLst>
                  <a:ext uri="{0D108BD9-81ED-4DB2-BD59-A6C34878D82A}">
                    <a16:rowId xmlns:a16="http://schemas.microsoft.com/office/drawing/2014/main" val="3761282640"/>
                  </a:ext>
                </a:extLst>
              </a:tr>
              <a:tr h="4303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" marR="650" marT="6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6. Находить, извлекать и использовать информацию из различных источников географической информации (картографические, текстовые, и фотоизображения) для решения различных учебных и практико-ориентированных задач: определять возраст горных пород и основных тектонических структур, слагающих территорию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" marR="650" marT="650" marB="0" anchor="b"/>
                </a:tc>
                <a:extLst>
                  <a:ext uri="{0D108BD9-81ED-4DB2-BD59-A6C34878D82A}">
                    <a16:rowId xmlns:a16="http://schemas.microsoft.com/office/drawing/2014/main" val="3819445329"/>
                  </a:ext>
                </a:extLst>
              </a:tr>
              <a:tr h="4303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" marR="650" marT="6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7. Оценивать влияние географического положения регионов России на особенности природы, жизнь и хозяйственную деятельность населения; сравнивать особенности климата отдельных территорий страны; сравнивать особенности морей, крупных рек и озер России; сравнивать особенности растительного и животного мира и почв природных зон России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" marR="650" marT="650" marB="0" anchor="b"/>
                </a:tc>
                <a:extLst>
                  <a:ext uri="{0D108BD9-81ED-4DB2-BD59-A6C34878D82A}">
                    <a16:rowId xmlns:a16="http://schemas.microsoft.com/office/drawing/2014/main" val="3909255682"/>
                  </a:ext>
                </a:extLst>
              </a:tr>
              <a:tr h="87535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" marR="650" marT="6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8. Описывать и прогнозировать погоду территории по карте погоды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" marR="650" marT="650" marB="0" anchor="b"/>
                </a:tc>
                <a:extLst>
                  <a:ext uri="{0D108BD9-81ED-4DB2-BD59-A6C34878D82A}">
                    <a16:rowId xmlns:a16="http://schemas.microsoft.com/office/drawing/2014/main" val="230107569"/>
                  </a:ext>
                </a:extLst>
              </a:tr>
              <a:tr h="216095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" marR="650" marT="6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9. Использовать понятия «циклон», «антициклон», «атмосферный фронт» для объяснения особенностей погоды отдельных территорий с помощью карт погоды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" marR="650" marT="650" marB="0" anchor="b"/>
                </a:tc>
                <a:extLst>
                  <a:ext uri="{0D108BD9-81ED-4DB2-BD59-A6C34878D82A}">
                    <a16:rowId xmlns:a16="http://schemas.microsoft.com/office/drawing/2014/main" val="2387656278"/>
                  </a:ext>
                </a:extLst>
              </a:tr>
              <a:tr h="87535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" marR="650" marT="6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10. Проводить классификацию типов климата России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" marR="650" marT="650" marB="0" anchor="b"/>
                </a:tc>
                <a:extLst>
                  <a:ext uri="{0D108BD9-81ED-4DB2-BD59-A6C34878D82A}">
                    <a16:rowId xmlns:a16="http://schemas.microsoft.com/office/drawing/2014/main" val="470209096"/>
                  </a:ext>
                </a:extLst>
              </a:tr>
              <a:tr h="216095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" marR="650" marT="6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11. Представлять в различных формах (таблица, график, географическое описание) географическую информацию, необходимую для решения учебных и (или) практико-ориентированных задач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" marR="650" marT="650" marB="0" anchor="b"/>
                </a:tc>
                <a:extLst>
                  <a:ext uri="{0D108BD9-81ED-4DB2-BD59-A6C34878D82A}">
                    <a16:rowId xmlns:a16="http://schemas.microsoft.com/office/drawing/2014/main" val="135305458"/>
                  </a:ext>
                </a:extLst>
              </a:tr>
              <a:tr h="1303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" marR="650" marT="6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12. Проводить классификацию населенных пунктов России по заданным основаниям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" marR="650" marT="650" marB="0" anchor="b"/>
                </a:tc>
                <a:extLst>
                  <a:ext uri="{0D108BD9-81ED-4DB2-BD59-A6C34878D82A}">
                    <a16:rowId xmlns:a16="http://schemas.microsoft.com/office/drawing/2014/main" val="1423718894"/>
                  </a:ext>
                </a:extLst>
              </a:tr>
              <a:tr h="173241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" marR="650" marT="6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13. Различать демографические процессы и явления, характеризующие динамику численности населения России, ее отдельных регионов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" marR="650" marT="650" marB="0" anchor="b"/>
                </a:tc>
                <a:extLst>
                  <a:ext uri="{0D108BD9-81ED-4DB2-BD59-A6C34878D82A}">
                    <a16:rowId xmlns:a16="http://schemas.microsoft.com/office/drawing/2014/main" val="1517963081"/>
                  </a:ext>
                </a:extLst>
              </a:tr>
              <a:tr h="2589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" marR="650" marT="6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14. Применять понятия «рождаемость», «смертность», «естественный прирост населения», «миграционный прирост населения», «общий прирост населения» для решения учебных и (или) практико-ориентированных задач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" marR="650" marT="650" marB="0" anchor="b"/>
                </a:tc>
                <a:extLst>
                  <a:ext uri="{0D108BD9-81ED-4DB2-BD59-A6C34878D82A}">
                    <a16:rowId xmlns:a16="http://schemas.microsoft.com/office/drawing/2014/main" val="3760012265"/>
                  </a:ext>
                </a:extLst>
              </a:tr>
              <a:tr h="301802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" marR="650" marT="6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15. Выбирать источники географической информации, необходимые для изучения особенностей населения России; применять понятия «плотность населения», «основная полоса (зона) расселения» для решения учебных и (или) практико-ориентированных задач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" marR="650" marT="650" marB="0" anchor="b"/>
                </a:tc>
                <a:extLst>
                  <a:ext uri="{0D108BD9-81ED-4DB2-BD59-A6C34878D82A}">
                    <a16:rowId xmlns:a16="http://schemas.microsoft.com/office/drawing/2014/main" val="3749052428"/>
                  </a:ext>
                </a:extLst>
              </a:tr>
              <a:tr h="7268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" marR="650" marT="6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16. Применять понятия «плита», «щит», «моренный холм», «бараньи лбы», «бархан», «дюна» для решения учебных и (или) практико-ориентированных задач; применять понятия «солнечная радиация», «годовая амплитуда температур воздуха», «воздушные массы», «испарение», «испаряемость», «коэффициент увлажнения» для решения учебных и (или) практико-ориентированных задач; применять понятия «городская агломерация», «поселок городского типа», «половозрастная структура населения», «средняя прогнозируемая продолжительность жизни», «трудовые ресурсы», «трудоспособный возраст», «рабочая сила», «безработица», «рынок труда», «качество населения» для решения учебных и (или) практико-ориентированных задач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" marR="650" marT="650" marB="0" anchor="b"/>
                </a:tc>
                <a:extLst>
                  <a:ext uri="{0D108BD9-81ED-4DB2-BD59-A6C34878D82A}">
                    <a16:rowId xmlns:a16="http://schemas.microsoft.com/office/drawing/2014/main" val="1899240824"/>
                  </a:ext>
                </a:extLst>
              </a:tr>
              <a:tr h="1073163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П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" marR="650" marT="6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17. Объяснять закономерности распространения гидрологических, геологических и метеорологических опасных природных явлений на территории страны; объяснять распространение по территории страны областей современного горообразования, землетрясений и вулканизма; объяснять особенности компонентов природы отдельных территорий страны; использовать знания об особенностях компонентов природы России и ее отдельных территорий, об особенностях взаимодействия природы и общества в пределах отдельных территорий для решения практико-ориентированных задач в контексте реальной жизни; использовать знания о естественном и механическом движении населения, половозрастной структуре и размещении населения, трудовых ресурсах, городском и сельском населении, этническом и религиозном составе населения для решения практико-ориентированных задач в контексте реальной жизни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" marR="650" marT="650" marB="0" anchor="b"/>
                </a:tc>
                <a:extLst>
                  <a:ext uri="{0D108BD9-81ED-4DB2-BD59-A6C34878D82A}">
                    <a16:rowId xmlns:a16="http://schemas.microsoft.com/office/drawing/2014/main" val="284136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85240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5285" y="160020"/>
            <a:ext cx="10728960" cy="594360"/>
          </a:xfrm>
        </p:spPr>
        <p:txBody>
          <a:bodyPr/>
          <a:lstStyle/>
          <a:p>
            <a:pPr algn="ctr"/>
            <a:r>
              <a:rPr lang="ru-RU" dirty="0"/>
              <a:t>Достижение планируемых результатов, 10 класс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2B3F867-33B0-4093-B310-E1B7D0006E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7072" y="855677"/>
            <a:ext cx="5027103" cy="3351402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C91CB4C6-F17E-411B-B8A4-C622B36F12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0438624"/>
              </p:ext>
            </p:extLst>
          </p:nvPr>
        </p:nvGraphicFramePr>
        <p:xfrm>
          <a:off x="247824" y="754380"/>
          <a:ext cx="6765371" cy="5777968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599464">
                  <a:extLst>
                    <a:ext uri="{9D8B030D-6E8A-4147-A177-3AD203B41FA5}">
                      <a16:colId xmlns:a16="http://schemas.microsoft.com/office/drawing/2014/main" val="1028388422"/>
                    </a:ext>
                  </a:extLst>
                </a:gridCol>
                <a:gridCol w="6165907">
                  <a:extLst>
                    <a:ext uri="{9D8B030D-6E8A-4147-A177-3AD203B41FA5}">
                      <a16:colId xmlns:a16="http://schemas.microsoft.com/office/drawing/2014/main" val="342914264"/>
                    </a:ext>
                  </a:extLst>
                </a:gridCol>
              </a:tblGrid>
              <a:tr h="238579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effectLst/>
                        </a:rPr>
                        <a:t>Уровень сложности задания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5" marR="595" marT="5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effectLst/>
                        </a:rPr>
                        <a:t>Проверяемые предметные результаты освоения основной образовательной программы СОО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5" marR="595" marT="595" marB="0" anchor="b"/>
                </a:tc>
                <a:extLst>
                  <a:ext uri="{0D108BD9-81ED-4DB2-BD59-A6C34878D82A}">
                    <a16:rowId xmlns:a16="http://schemas.microsoft.com/office/drawing/2014/main" val="675632589"/>
                  </a:ext>
                </a:extLst>
              </a:tr>
              <a:tr h="396604"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u="none" strike="noStrike" dirty="0">
                          <a:effectLst/>
                        </a:rPr>
                        <a:t>Б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5" marR="595" marT="5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1. Освоение и применение знаний о размещении основных географических объектов и территориальной организации природы и общества: приводить примеры наиболее крупных стран по численности населения, стран – лидеров по производству основных видов промышленной и сельскохозяйственной продукции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5" marR="595" marT="595" marB="0" anchor="b"/>
                </a:tc>
                <a:extLst>
                  <a:ext uri="{0D108BD9-81ED-4DB2-BD59-A6C34878D82A}">
                    <a16:rowId xmlns:a16="http://schemas.microsoft.com/office/drawing/2014/main" val="2609433919"/>
                  </a:ext>
                </a:extLst>
              </a:tr>
              <a:tr h="317592"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u="none" strike="noStrike">
                          <a:effectLst/>
                        </a:rPr>
                        <a:t>Б</a:t>
                      </a:r>
                      <a:endParaRPr lang="ru-RU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5" marR="595" marT="5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2. Сформированность системы комплексных социально ориентированных географических знаний о закономерностях развития природы, размещения населения и хозяйства: владение географической терминологией и системой базовых географических понятий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5" marR="595" marT="595" marB="0" anchor="b"/>
                </a:tc>
                <a:extLst>
                  <a:ext uri="{0D108BD9-81ED-4DB2-BD59-A6C34878D82A}">
                    <a16:rowId xmlns:a16="http://schemas.microsoft.com/office/drawing/2014/main" val="3171834821"/>
                  </a:ext>
                </a:extLst>
              </a:tr>
              <a:tr h="238579"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u="none" strike="noStrike">
                          <a:effectLst/>
                        </a:rPr>
                        <a:t>Б</a:t>
                      </a:r>
                      <a:endParaRPr lang="ru-RU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5" marR="595" marT="5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3. Сформированность системы комплексных социально ориентированных географических знаний о закономерностях развития природы, размещения населения и хозяйства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5" marR="595" marT="595" marB="0" anchor="b"/>
                </a:tc>
                <a:extLst>
                  <a:ext uri="{0D108BD9-81ED-4DB2-BD59-A6C34878D82A}">
                    <a16:rowId xmlns:a16="http://schemas.microsoft.com/office/drawing/2014/main" val="2730480215"/>
                  </a:ext>
                </a:extLst>
              </a:tr>
              <a:tr h="199073"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u="none" strike="noStrike">
                          <a:effectLst/>
                        </a:rPr>
                        <a:t>Б</a:t>
                      </a:r>
                      <a:endParaRPr lang="ru-RU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5" marR="595" marT="5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4. Использовать знания об основных географических закономерностях для сравнения структуры экономики аграрных, индустриальных и постиндустриальных стран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5" marR="595" marT="595" marB="0" anchor="b"/>
                </a:tc>
                <a:extLst>
                  <a:ext uri="{0D108BD9-81ED-4DB2-BD59-A6C34878D82A}">
                    <a16:rowId xmlns:a16="http://schemas.microsoft.com/office/drawing/2014/main" val="3068613664"/>
                  </a:ext>
                </a:extLst>
              </a:tr>
              <a:tr h="238579"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u="none" strike="noStrike">
                          <a:effectLst/>
                        </a:rPr>
                        <a:t>Б</a:t>
                      </a:r>
                      <a:endParaRPr lang="ru-RU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5" marR="595" marT="5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5. Владение географической терминологией и системой базовых географических понятий: применять понятие «ресурсообеспеченность» для решения учебных и (или) практико-ориентированных задач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5" marR="595" marT="595" marB="0" anchor="b"/>
                </a:tc>
                <a:extLst>
                  <a:ext uri="{0D108BD9-81ED-4DB2-BD59-A6C34878D82A}">
                    <a16:rowId xmlns:a16="http://schemas.microsoft.com/office/drawing/2014/main" val="844558750"/>
                  </a:ext>
                </a:extLst>
              </a:tr>
              <a:tr h="368158"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u="none" strike="noStrike">
                          <a:effectLst/>
                        </a:rPr>
                        <a:t>Б</a:t>
                      </a:r>
                      <a:endParaRPr lang="ru-RU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5" marR="595" marT="5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6. Владение географической терминологией и системой базовых географических понятий: различать понятия воспроизводство населения, демографическая политика, урбанизация, ложная урбанизация, </a:t>
                      </a:r>
                      <a:r>
                        <a:rPr lang="ru-RU" sz="800" u="none" strike="noStrike" dirty="0" err="1">
                          <a:effectLst/>
                        </a:rPr>
                        <a:t>энергопереход</a:t>
                      </a:r>
                      <a:r>
                        <a:rPr lang="ru-RU" sz="800" u="none" strike="noStrike" dirty="0">
                          <a:effectLst/>
                        </a:rPr>
                        <a:t>, экономическая интеграция, международная хозяйственная специализация, международное географическое разделение труда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5" marR="595" marT="595" marB="0" anchor="b"/>
                </a:tc>
                <a:extLst>
                  <a:ext uri="{0D108BD9-81ED-4DB2-BD59-A6C34878D82A}">
                    <a16:rowId xmlns:a16="http://schemas.microsoft.com/office/drawing/2014/main" val="448434391"/>
                  </a:ext>
                </a:extLst>
              </a:tr>
              <a:tr h="238579"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u="none" strike="noStrike">
                          <a:effectLst/>
                        </a:rPr>
                        <a:t>Б</a:t>
                      </a:r>
                      <a:endParaRPr lang="ru-RU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5" marR="595" marT="5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7. Использовать знания об основных географических закономерностях для сравнения показателей, характеризующих демографическую ситуацию и качество жизни населения отдельных стран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5" marR="595" marT="595" marB="0" anchor="b"/>
                </a:tc>
                <a:extLst>
                  <a:ext uri="{0D108BD9-81ED-4DB2-BD59-A6C34878D82A}">
                    <a16:rowId xmlns:a16="http://schemas.microsoft.com/office/drawing/2014/main" val="3822251873"/>
                  </a:ext>
                </a:extLst>
              </a:tr>
              <a:tr h="199073"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u="none" strike="noStrike">
                          <a:effectLst/>
                        </a:rPr>
                        <a:t>Б</a:t>
                      </a:r>
                      <a:endParaRPr lang="ru-RU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5" marR="595" marT="5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8. Сформированность системы комплексных социально ориентированных географических знаний о закономерностях размещения населения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5" marR="595" marT="595" marB="0" anchor="b"/>
                </a:tc>
                <a:extLst>
                  <a:ext uri="{0D108BD9-81ED-4DB2-BD59-A6C34878D82A}">
                    <a16:rowId xmlns:a16="http://schemas.microsoft.com/office/drawing/2014/main" val="2559437076"/>
                  </a:ext>
                </a:extLst>
              </a:tr>
              <a:tr h="278085"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u="none" strike="noStrike">
                          <a:effectLst/>
                        </a:rPr>
                        <a:t>Б</a:t>
                      </a:r>
                      <a:endParaRPr lang="ru-RU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5" marR="595" marT="5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9. Владение умениями географического анализа и интерпретации информации из различных источников: формулировать выводы и заключения на основе анализа и интерпретации информации из различных источников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5" marR="595" marT="595" marB="0" anchor="b"/>
                </a:tc>
                <a:extLst>
                  <a:ext uri="{0D108BD9-81ED-4DB2-BD59-A6C34878D82A}">
                    <a16:rowId xmlns:a16="http://schemas.microsoft.com/office/drawing/2014/main" val="794714776"/>
                  </a:ext>
                </a:extLst>
              </a:tr>
              <a:tr h="332047"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u="none" strike="noStrike">
                          <a:effectLst/>
                        </a:rPr>
                        <a:t>Б</a:t>
                      </a:r>
                      <a:endParaRPr lang="ru-RU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5" marR="595" marT="5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10. Владение умениями географического анализа и интерпретации информации из различных источников: находить, отбирать, систематизировать информацию, необходимую для изучения географических объектов и явлений, отдельных территорий мира и России, их обеспеченности природными ресурсами, хозяйственного потенциала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5" marR="595" marT="595" marB="0" anchor="b"/>
                </a:tc>
                <a:extLst>
                  <a:ext uri="{0D108BD9-81ED-4DB2-BD59-A6C34878D82A}">
                    <a16:rowId xmlns:a16="http://schemas.microsoft.com/office/drawing/2014/main" val="2934235663"/>
                  </a:ext>
                </a:extLst>
              </a:tr>
              <a:tr h="235731"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u="none" strike="noStrike">
                          <a:effectLst/>
                        </a:rPr>
                        <a:t>Б</a:t>
                      </a:r>
                      <a:endParaRPr lang="ru-RU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5" marR="595" marT="5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11. Сформированность умений находить и использовать различные источники географической информации для решения учебных и (или) практико-ориентированных задач: выбирать и использовать источники географической информации, адекватные решаемым задачам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5" marR="595" marT="595" marB="0" anchor="b"/>
                </a:tc>
                <a:extLst>
                  <a:ext uri="{0D108BD9-81ED-4DB2-BD59-A6C34878D82A}">
                    <a16:rowId xmlns:a16="http://schemas.microsoft.com/office/drawing/2014/main" val="3148398884"/>
                  </a:ext>
                </a:extLst>
              </a:tr>
              <a:tr h="278085"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u="none" strike="noStrike">
                          <a:effectLst/>
                        </a:rPr>
                        <a:t>Б</a:t>
                      </a:r>
                      <a:endParaRPr lang="ru-RU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5" marR="595" marT="5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12. Владение умениями географического анализа и интерпретации информации из различных источников: формулировать выводы и заключения на основе анализа интерпретации информации из различных источников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5" marR="595" marT="595" marB="0" anchor="b"/>
                </a:tc>
                <a:extLst>
                  <a:ext uri="{0D108BD9-81ED-4DB2-BD59-A6C34878D82A}">
                    <a16:rowId xmlns:a16="http://schemas.microsoft.com/office/drawing/2014/main" val="3953857499"/>
                  </a:ext>
                </a:extLst>
              </a:tr>
              <a:tr h="477157"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u="none" strike="noStrike">
                          <a:effectLst/>
                        </a:rPr>
                        <a:t>Б</a:t>
                      </a:r>
                      <a:endParaRPr lang="ru-RU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5" marR="595" marT="5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13. Сформированность знаний об основных проблемах взаимодействия природы и общества, о природных и социально-экономических аспектах экологических проблем: описывать географические аспекты проблем взаимодействия природы и общества, различия в особенностях проявления глобальных изменений климата, повышения уровня Мирового океана; сформированность умений находить и использовать различные источники географической информации для решения учебных и (или) практико-ориентированных задач: выбирать и использовать источники географической информации, адекватные решаемым задачам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5" marR="595" marT="595" marB="0" anchor="b"/>
                </a:tc>
                <a:extLst>
                  <a:ext uri="{0D108BD9-81ED-4DB2-BD59-A6C34878D82A}">
                    <a16:rowId xmlns:a16="http://schemas.microsoft.com/office/drawing/2014/main" val="3663515071"/>
                  </a:ext>
                </a:extLst>
              </a:tr>
              <a:tr h="278085"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u="none" strike="noStrike">
                          <a:effectLst/>
                        </a:rPr>
                        <a:t>Б</a:t>
                      </a:r>
                      <a:endParaRPr lang="ru-RU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5" marR="595" marT="5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14. Освоение и применение знаний о размещении основных географических объектов: выбирать и использовать источники географической информации для определения положения и взаиморасположения объектов в пространстве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5" marR="595" marT="595" marB="0" anchor="b"/>
                </a:tc>
                <a:extLst>
                  <a:ext uri="{0D108BD9-81ED-4DB2-BD59-A6C34878D82A}">
                    <a16:rowId xmlns:a16="http://schemas.microsoft.com/office/drawing/2014/main" val="3993198357"/>
                  </a:ext>
                </a:extLst>
              </a:tr>
              <a:tr h="308912"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u="none" strike="noStrike">
                          <a:effectLst/>
                        </a:rPr>
                        <a:t>П</a:t>
                      </a:r>
                      <a:endParaRPr lang="ru-RU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5" marR="595" marT="5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15. Владение географической терминологией и системой базовых географических понятий: применять понятия: воспроизводство населения, демографическая политика, урбанизация, ложная урбанизация, </a:t>
                      </a:r>
                      <a:r>
                        <a:rPr lang="ru-RU" sz="800" u="none" strike="noStrike" dirty="0" err="1">
                          <a:effectLst/>
                        </a:rPr>
                        <a:t>энергопереход</a:t>
                      </a:r>
                      <a:r>
                        <a:rPr lang="ru-RU" sz="800" u="none" strike="noStrike" dirty="0">
                          <a:effectLst/>
                        </a:rPr>
                        <a:t>, экономическая интеграция, международная хозяйственная специализация, международное географическое разделение труда для решения учебных и (или) практико-ориентированных задач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5" marR="595" marT="595" marB="0" anchor="b"/>
                </a:tc>
                <a:extLst>
                  <a:ext uri="{0D108BD9-81ED-4DB2-BD59-A6C34878D82A}">
                    <a16:rowId xmlns:a16="http://schemas.microsoft.com/office/drawing/2014/main" val="975046369"/>
                  </a:ext>
                </a:extLst>
              </a:tr>
              <a:tr h="199073"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u="none" strike="noStrike">
                          <a:effectLst/>
                        </a:rPr>
                        <a:t>П</a:t>
                      </a:r>
                      <a:endParaRPr lang="ru-RU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5" marR="595" marT="5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16. Сформированность умения применять географические знания для объяснения изученных социально-экономических и геоэкологических процессов и явлений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5" marR="595" marT="595" marB="0" anchor="b"/>
                </a:tc>
                <a:extLst>
                  <a:ext uri="{0D108BD9-81ED-4DB2-BD59-A6C34878D82A}">
                    <a16:rowId xmlns:a16="http://schemas.microsoft.com/office/drawing/2014/main" val="2298631485"/>
                  </a:ext>
                </a:extLst>
              </a:tr>
              <a:tr h="159567"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u="none" strike="noStrike">
                          <a:effectLst/>
                        </a:rPr>
                        <a:t>П</a:t>
                      </a:r>
                      <a:endParaRPr lang="ru-RU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5" marR="595" marT="5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17К1. Сформированность умения применять географические знания для оценки разнообразных явлений и процессов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5" marR="595" marT="595" marB="0" anchor="b"/>
                </a:tc>
                <a:extLst>
                  <a:ext uri="{0D108BD9-81ED-4DB2-BD59-A6C34878D82A}">
                    <a16:rowId xmlns:a16="http://schemas.microsoft.com/office/drawing/2014/main" val="2079151651"/>
                  </a:ext>
                </a:extLst>
              </a:tr>
              <a:tr h="159567"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u="none" strike="noStrike" dirty="0">
                          <a:effectLst/>
                        </a:rPr>
                        <a:t>П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5" marR="595" marT="5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17К2. Сформированность умения применять географические знания для оценки разнообразных явлений и процессов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5" marR="595" marT="595" marB="0" anchor="b"/>
                </a:tc>
                <a:extLst>
                  <a:ext uri="{0D108BD9-81ED-4DB2-BD59-A6C34878D82A}">
                    <a16:rowId xmlns:a16="http://schemas.microsoft.com/office/drawing/2014/main" val="28941341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20130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6002" y="322118"/>
            <a:ext cx="8273934" cy="446809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Сравнение отметок с отметками по журналу, 5 класс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68688456-0FB0-4A80-9155-899D7B23DB5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9783062"/>
              </p:ext>
            </p:extLst>
          </p:nvPr>
        </p:nvGraphicFramePr>
        <p:xfrm>
          <a:off x="538293" y="832606"/>
          <a:ext cx="11223071" cy="58366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859561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6002" y="322118"/>
            <a:ext cx="8273934" cy="446809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Сравнение отметок с отметками по журналу, 6 класс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344D557D-8D95-4B74-9A61-6F24597E73F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3860113"/>
              </p:ext>
            </p:extLst>
          </p:nvPr>
        </p:nvGraphicFramePr>
        <p:xfrm>
          <a:off x="336957" y="924886"/>
          <a:ext cx="11357296" cy="57946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460909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6002" y="322118"/>
            <a:ext cx="8273934" cy="446809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Сравнение отметок с отметками по журналу, 7 класс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9AF426FD-8D79-4B35-AAD7-DDA29A38852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1643778"/>
              </p:ext>
            </p:extLst>
          </p:nvPr>
        </p:nvGraphicFramePr>
        <p:xfrm>
          <a:off x="370513" y="908106"/>
          <a:ext cx="11474742" cy="57946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665552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6002" y="322118"/>
            <a:ext cx="8273934" cy="446809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Сравнение отметок с отметками по журналу, 8 класс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9AF426FD-8D79-4B35-AAD7-DDA29A38852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7847207"/>
              </p:ext>
            </p:extLst>
          </p:nvPr>
        </p:nvGraphicFramePr>
        <p:xfrm>
          <a:off x="571849" y="899717"/>
          <a:ext cx="11223071" cy="58450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289937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6002" y="322118"/>
            <a:ext cx="8273934" cy="446809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Сравнение отметок с отметками по журналу, 10 класс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E1B3004D-766B-4CC9-B26B-9DE0B6A7A2C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7281019"/>
              </p:ext>
            </p:extLst>
          </p:nvPr>
        </p:nvGraphicFramePr>
        <p:xfrm>
          <a:off x="429236" y="908107"/>
          <a:ext cx="11390852" cy="54339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73197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Распределение первичных баллов, 5 класс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62D6CE5-F48D-430D-8F62-D4880ACA53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3"/>
          <a:stretch/>
        </p:blipFill>
        <p:spPr>
          <a:xfrm>
            <a:off x="2399251" y="1691641"/>
            <a:ext cx="7254729" cy="4464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763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Распределение первичных баллов, 6 класс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3DB7A37-9AC4-4F94-8EC2-02D4CD8DB6E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80"/>
          <a:stretch/>
        </p:blipFill>
        <p:spPr>
          <a:xfrm>
            <a:off x="2357306" y="1691641"/>
            <a:ext cx="7137283" cy="4383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356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Распределение первичных баллов, 7 класс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C5D9922-B68A-4C6B-AEBF-9F158C2B50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71"/>
          <a:stretch/>
        </p:blipFill>
        <p:spPr>
          <a:xfrm>
            <a:off x="2197915" y="1518407"/>
            <a:ext cx="7592037" cy="466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798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Распределение первичных баллов, 8 класс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971B1A5-AE98-4BD4-824D-25EC38CEAB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76"/>
          <a:stretch/>
        </p:blipFill>
        <p:spPr>
          <a:xfrm>
            <a:off x="2189526" y="1510019"/>
            <a:ext cx="7338619" cy="4511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614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Распределение первичных баллов, 10 класс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C8B7F6D-7E8F-40E6-B726-002B4AC68D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73"/>
          <a:stretch/>
        </p:blipFill>
        <p:spPr>
          <a:xfrm>
            <a:off x="2346995" y="1691641"/>
            <a:ext cx="7380564" cy="4523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0682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D71E4E2-0EFF-436F-89F9-24754F874C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475" y="933739"/>
            <a:ext cx="7917460" cy="5278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6745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CFCEBE2-9967-4469-A3F6-35A6A9DD65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144" y="833073"/>
            <a:ext cx="8471133" cy="5647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067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3048</TotalTime>
  <Words>2544</Words>
  <Application>Microsoft Office PowerPoint</Application>
  <PresentationFormat>Широкоэкранный</PresentationFormat>
  <Paragraphs>211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Montserrat regular</vt:lpstr>
      <vt:lpstr>Тема Office</vt:lpstr>
      <vt:lpstr>Результаты Всероссийских проверочных работ    в  Приморском крае в 2026 году  ГЕОГРАФИЯ</vt:lpstr>
      <vt:lpstr>Презентация PowerPoint</vt:lpstr>
      <vt:lpstr>Распределение первичных баллов, 5 класс</vt:lpstr>
      <vt:lpstr>Распределение первичных баллов, 6 класс</vt:lpstr>
      <vt:lpstr>Распределение первичных баллов, 7 класс</vt:lpstr>
      <vt:lpstr>Распределение первичных баллов, 8 класс</vt:lpstr>
      <vt:lpstr>Распределение первичных баллов, 10 класс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Статистика по оценкам, 5 класс</vt:lpstr>
      <vt:lpstr>Статистика по оценкам, 6 класс</vt:lpstr>
      <vt:lpstr>Статистика по оценкам, 7 класс</vt:lpstr>
      <vt:lpstr>Статистика по оценкам, 8 класс</vt:lpstr>
      <vt:lpstr>Статистика по оценкам, 10 класс</vt:lpstr>
      <vt:lpstr>Достижение планируемых результатов, 5 класс</vt:lpstr>
      <vt:lpstr>Достижение планируемых результатов, 6 класс</vt:lpstr>
      <vt:lpstr>Достижение планируемых результатов, 7 класс</vt:lpstr>
      <vt:lpstr>Достижение планируемых результатов, 8 класс</vt:lpstr>
      <vt:lpstr>Достижение планируемых результатов, 10 класс</vt:lpstr>
      <vt:lpstr>Сравнение отметок с отметками по журналу, 5 класс</vt:lpstr>
      <vt:lpstr>Сравнение отметок с отметками по журналу, 6 класс</vt:lpstr>
      <vt:lpstr>Сравнение отметок с отметками по журналу, 7 класс</vt:lpstr>
      <vt:lpstr>Сравнение отметок с отметками по журналу, 8 класс</vt:lpstr>
      <vt:lpstr>Сравнение отметок с отметками по журналу, 10 класс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Новожеева Елена</dc:creator>
  <cp:lastModifiedBy>Ирина А. Карташова</cp:lastModifiedBy>
  <cp:revision>736</cp:revision>
  <cp:lastPrinted>2025-06-19T07:10:59Z</cp:lastPrinted>
  <dcterms:created xsi:type="dcterms:W3CDTF">2022-06-03T19:16:13Z</dcterms:created>
  <dcterms:modified xsi:type="dcterms:W3CDTF">2026-07-08T22:57:53Z</dcterms:modified>
</cp:coreProperties>
</file>